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7" r:id="rId2"/>
    <p:sldId id="258" r:id="rId3"/>
    <p:sldId id="282" r:id="rId4"/>
    <p:sldId id="287" r:id="rId5"/>
    <p:sldId id="289" r:id="rId6"/>
    <p:sldId id="290" r:id="rId7"/>
    <p:sldId id="267" r:id="rId8"/>
    <p:sldId id="292" r:id="rId9"/>
    <p:sldId id="308" r:id="rId10"/>
    <p:sldId id="271" r:id="rId11"/>
    <p:sldId id="294" r:id="rId12"/>
    <p:sldId id="296" r:id="rId13"/>
    <p:sldId id="295" r:id="rId14"/>
    <p:sldId id="309" r:id="rId15"/>
    <p:sldId id="312" r:id="rId16"/>
    <p:sldId id="315" r:id="rId17"/>
    <p:sldId id="311" r:id="rId18"/>
    <p:sldId id="313" r:id="rId19"/>
    <p:sldId id="303" r:id="rId20"/>
    <p:sldId id="274" r:id="rId21"/>
    <p:sldId id="301" r:id="rId22"/>
    <p:sldId id="305" r:id="rId23"/>
    <p:sldId id="298" r:id="rId24"/>
    <p:sldId id="273" r:id="rId25"/>
    <p:sldId id="306" r:id="rId26"/>
    <p:sldId id="265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E0E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50" autoAdjust="0"/>
    <p:restoredTop sz="94660"/>
  </p:normalViewPr>
  <p:slideViewPr>
    <p:cSldViewPr snapToGrid="0">
      <p:cViewPr varScale="1">
        <p:scale>
          <a:sx n="71" d="100"/>
          <a:sy n="71" d="100"/>
        </p:scale>
        <p:origin x="90" y="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B345CE-B6D6-48DD-ADF7-A5B56471F343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E97388AF-D380-4BA4-AA2E-C93C62A20DE0}">
      <dgm:prSet phldrT="[Text]"/>
      <dgm:spPr/>
      <dgm:t>
        <a:bodyPr/>
        <a:lstStyle/>
        <a:p>
          <a:r>
            <a:rPr lang="de-DE" dirty="0"/>
            <a:t> </a:t>
          </a:r>
        </a:p>
        <a:p>
          <a:endParaRPr lang="de-DE" dirty="0"/>
        </a:p>
      </dgm:t>
    </dgm:pt>
    <dgm:pt modelId="{E7789600-E165-49C1-A152-10589B68804E}" type="parTrans" cxnId="{D0E235DD-4C91-467E-A91F-811432D1C585}">
      <dgm:prSet/>
      <dgm:spPr/>
      <dgm:t>
        <a:bodyPr/>
        <a:lstStyle/>
        <a:p>
          <a:endParaRPr lang="de-DE"/>
        </a:p>
      </dgm:t>
    </dgm:pt>
    <dgm:pt modelId="{EB03D058-5522-4525-B531-E738B01F61CC}" type="sibTrans" cxnId="{D0E235DD-4C91-467E-A91F-811432D1C585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  <dgm:t>
        <a:bodyPr/>
        <a:lstStyle/>
        <a:p>
          <a:endParaRPr lang="de-DE"/>
        </a:p>
      </dgm:t>
    </dgm:pt>
    <dgm:pt modelId="{7E2B10E6-F0B0-45AE-BC7A-391697981D96}" type="pres">
      <dgm:prSet presAssocID="{D1B345CE-B6D6-48DD-ADF7-A5B56471F343}" presName="Name0" presStyleCnt="0">
        <dgm:presLayoutVars>
          <dgm:chMax val="7"/>
          <dgm:chPref val="7"/>
          <dgm:dir/>
        </dgm:presLayoutVars>
      </dgm:prSet>
      <dgm:spPr/>
    </dgm:pt>
    <dgm:pt modelId="{8313FF0E-0C8A-44BD-ABE4-D22229023F99}" type="pres">
      <dgm:prSet presAssocID="{D1B345CE-B6D6-48DD-ADF7-A5B56471F343}" presName="Name1" presStyleCnt="0"/>
      <dgm:spPr/>
    </dgm:pt>
    <dgm:pt modelId="{7500C296-4EAD-44E1-A0B3-F5B866580367}" type="pres">
      <dgm:prSet presAssocID="{EB03D058-5522-4525-B531-E738B01F61CC}" presName="picture_1" presStyleCnt="0"/>
      <dgm:spPr/>
    </dgm:pt>
    <dgm:pt modelId="{2684F98D-6011-4D27-B096-C31BFF8E5BCC}" type="pres">
      <dgm:prSet presAssocID="{EB03D058-5522-4525-B531-E738B01F61CC}" presName="pictureRepeatNode" presStyleLbl="alignImgPlace1" presStyleIdx="0" presStyleCnt="1" custScaleX="78884" custScaleY="78884" custLinFactNeighborX="0" custLinFactNeighborY="-14800"/>
      <dgm:spPr/>
    </dgm:pt>
    <dgm:pt modelId="{248EFEE5-5D83-444A-9E70-BC8184FB8B9A}" type="pres">
      <dgm:prSet presAssocID="{E97388AF-D380-4BA4-AA2E-C93C62A20DE0}" presName="text_1" presStyleLbl="node1" presStyleIdx="0" presStyleCnt="0">
        <dgm:presLayoutVars>
          <dgm:bulletEnabled val="1"/>
        </dgm:presLayoutVars>
      </dgm:prSet>
      <dgm:spPr/>
    </dgm:pt>
  </dgm:ptLst>
  <dgm:cxnLst>
    <dgm:cxn modelId="{5A5AED32-8E8F-40C7-A119-7AFFAB28E443}" type="presOf" srcId="{E97388AF-D380-4BA4-AA2E-C93C62A20DE0}" destId="{248EFEE5-5D83-444A-9E70-BC8184FB8B9A}" srcOrd="0" destOrd="0" presId="urn:microsoft.com/office/officeart/2008/layout/CircularPictureCallout"/>
    <dgm:cxn modelId="{EC3C4E79-B7C1-4BD5-9E01-95A03C01D9A7}" type="presOf" srcId="{D1B345CE-B6D6-48DD-ADF7-A5B56471F343}" destId="{7E2B10E6-F0B0-45AE-BC7A-391697981D96}" srcOrd="0" destOrd="0" presId="urn:microsoft.com/office/officeart/2008/layout/CircularPictureCallout"/>
    <dgm:cxn modelId="{C5677FA9-8530-40D1-8053-836415866149}" type="presOf" srcId="{EB03D058-5522-4525-B531-E738B01F61CC}" destId="{2684F98D-6011-4D27-B096-C31BFF8E5BCC}" srcOrd="0" destOrd="0" presId="urn:microsoft.com/office/officeart/2008/layout/CircularPictureCallout"/>
    <dgm:cxn modelId="{D0E235DD-4C91-467E-A91F-811432D1C585}" srcId="{D1B345CE-B6D6-48DD-ADF7-A5B56471F343}" destId="{E97388AF-D380-4BA4-AA2E-C93C62A20DE0}" srcOrd="0" destOrd="0" parTransId="{E7789600-E165-49C1-A152-10589B68804E}" sibTransId="{EB03D058-5522-4525-B531-E738B01F61CC}"/>
    <dgm:cxn modelId="{0DE07736-BAC8-4578-9378-89DDCAF3561E}" type="presParOf" srcId="{7E2B10E6-F0B0-45AE-BC7A-391697981D96}" destId="{8313FF0E-0C8A-44BD-ABE4-D22229023F99}" srcOrd="0" destOrd="0" presId="urn:microsoft.com/office/officeart/2008/layout/CircularPictureCallout"/>
    <dgm:cxn modelId="{543AFE28-6FB3-4478-80DF-C7F70D4DE2BF}" type="presParOf" srcId="{8313FF0E-0C8A-44BD-ABE4-D22229023F99}" destId="{7500C296-4EAD-44E1-A0B3-F5B866580367}" srcOrd="0" destOrd="0" presId="urn:microsoft.com/office/officeart/2008/layout/CircularPictureCallout"/>
    <dgm:cxn modelId="{07A3A79A-883A-4CBA-806E-3C15B2288980}" type="presParOf" srcId="{7500C296-4EAD-44E1-A0B3-F5B866580367}" destId="{2684F98D-6011-4D27-B096-C31BFF8E5BCC}" srcOrd="0" destOrd="0" presId="urn:microsoft.com/office/officeart/2008/layout/CircularPictureCallout"/>
    <dgm:cxn modelId="{F71C1708-28D9-43E8-8EBB-41CC70948B25}" type="presParOf" srcId="{8313FF0E-0C8A-44BD-ABE4-D22229023F99}" destId="{248EFEE5-5D83-444A-9E70-BC8184FB8B9A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84F98D-6011-4D27-B096-C31BFF8E5BCC}">
      <dsp:nvSpPr>
        <dsp:cNvPr id="0" name=""/>
        <dsp:cNvSpPr/>
      </dsp:nvSpPr>
      <dsp:spPr>
        <a:xfrm>
          <a:off x="1709017" y="541270"/>
          <a:ext cx="2226198" cy="222619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8EFEE5-5D83-444A-9E70-BC8184FB8B9A}">
      <dsp:nvSpPr>
        <dsp:cNvPr id="0" name=""/>
        <dsp:cNvSpPr/>
      </dsp:nvSpPr>
      <dsp:spPr>
        <a:xfrm>
          <a:off x="1919039" y="2159528"/>
          <a:ext cx="1806154" cy="9312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 </a:t>
          </a: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700" kern="1200" dirty="0"/>
        </a:p>
      </dsp:txBody>
      <dsp:txXfrm>
        <a:off x="1919039" y="2159528"/>
        <a:ext cx="1806154" cy="9312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FDA074-F279-4682-A20B-72DA2C31B4A2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31786A-BE77-4554-B817-0693973D3C2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535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5C17-5E8C-40C1-B8BE-0B12EC4A0BAE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7BA29-0A06-4652-9BAF-F9283C21CA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785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5C17-5E8C-40C1-B8BE-0B12EC4A0BAE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7BA29-0A06-4652-9BAF-F9283C21CA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632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5C17-5E8C-40C1-B8BE-0B12EC4A0BAE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7BA29-0A06-4652-9BAF-F9283C21CA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84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342" y="-963827"/>
            <a:ext cx="5339879" cy="9127998"/>
          </a:xfrm>
          <a:prstGeom prst="rect">
            <a:avLst/>
          </a:prstGeom>
          <a:effectLst/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386" y="1512392"/>
            <a:ext cx="1942648" cy="3960529"/>
          </a:xfrm>
          <a:prstGeom prst="rect">
            <a:avLst/>
          </a:prstGeom>
          <a:effectLst/>
        </p:spPr>
      </p:pic>
      <p:sp>
        <p:nvSpPr>
          <p:cNvPr id="1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069988" y="1999166"/>
            <a:ext cx="1727361" cy="300795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9529530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0205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03650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5C17-5E8C-40C1-B8BE-0B12EC4A0BAE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7BA29-0A06-4652-9BAF-F9283C21CA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862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5C17-5E8C-40C1-B8BE-0B12EC4A0BAE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7BA29-0A06-4652-9BAF-F9283C21CA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042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5C17-5E8C-40C1-B8BE-0B12EC4A0BAE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7BA29-0A06-4652-9BAF-F9283C21CA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66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5C17-5E8C-40C1-B8BE-0B12EC4A0BAE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7BA29-0A06-4652-9BAF-F9283C21CA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437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5C17-5E8C-40C1-B8BE-0B12EC4A0BAE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7BA29-0A06-4652-9BAF-F9283C21CA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29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5C17-5E8C-40C1-B8BE-0B12EC4A0BAE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7BA29-0A06-4652-9BAF-F9283C21CA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53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5C17-5E8C-40C1-B8BE-0B12EC4A0BAE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7BA29-0A06-4652-9BAF-F9283C21CA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29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5C17-5E8C-40C1-B8BE-0B12EC4A0BAE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7BA29-0A06-4652-9BAF-F9283C21CA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246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F65C17-5E8C-40C1-B8BE-0B12EC4A0BAE}" type="datetimeFigureOut">
              <a:rPr lang="en-US" smtClean="0"/>
              <a:t>11/30/2017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7BA29-0A06-4652-9BAF-F9283C21CA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57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4.xml"/><Relationship Id="rId4" Type="http://schemas.openxmlformats.org/officeDocument/2006/relationships/image" Target="../media/image2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jp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14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10"/>
          <p:cNvSpPr txBox="1"/>
          <p:nvPr/>
        </p:nvSpPr>
        <p:spPr>
          <a:xfrm>
            <a:off x="6448720" y="2763986"/>
            <a:ext cx="4733630" cy="8974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3600" dirty="0">
                <a:latin typeface="Titillium Light" charset="0"/>
                <a:ea typeface="Titillium Light" charset="0"/>
                <a:cs typeface="Titillium Light" charset="0"/>
              </a:rPr>
              <a:t>P</a:t>
            </a: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raxisprojekt WAI Wintersemester 2017-18</a:t>
            </a:r>
          </a:p>
        </p:txBody>
      </p:sp>
      <p:sp>
        <p:nvSpPr>
          <p:cNvPr id="27" name="TextBox 11"/>
          <p:cNvSpPr txBox="1"/>
          <p:nvPr/>
        </p:nvSpPr>
        <p:spPr>
          <a:xfrm>
            <a:off x="6448720" y="3753680"/>
            <a:ext cx="470641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1000" spc="300" dirty="0">
                <a:latin typeface="Titillium" charset="0"/>
                <a:ea typeface="Titillium" charset="0"/>
                <a:cs typeface="Titillium" charset="0"/>
              </a:rPr>
              <a:t>LARS WALTER, ANDREAS ROMMEL</a:t>
            </a:r>
            <a:r>
              <a:rPr lang="en-US" sz="1000" spc="300" dirty="0">
                <a:latin typeface="Titillium" charset="0"/>
                <a:ea typeface="Titillium" charset="0"/>
                <a:cs typeface="Titillium" charset="0"/>
              </a:rPr>
              <a:t>, LENA SERDARUSIC</a:t>
            </a:r>
          </a:p>
        </p:txBody>
      </p:sp>
      <p:sp>
        <p:nvSpPr>
          <p:cNvPr id="3" name="Rechteck 2"/>
          <p:cNvSpPr/>
          <p:nvPr/>
        </p:nvSpPr>
        <p:spPr bwMode="auto">
          <a:xfrm>
            <a:off x="599607" y="569626"/>
            <a:ext cx="1004341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30" name="Rechteck 29"/>
          <p:cNvSpPr/>
          <p:nvPr/>
        </p:nvSpPr>
        <p:spPr bwMode="auto">
          <a:xfrm>
            <a:off x="599607" y="5998876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17" name="Bildplatzhalter 16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8BDDBD8A-4135-441F-812A-70A71C48FA1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8" r="14618"/>
          <a:stretch>
            <a:fillRect/>
          </a:stretch>
        </p:blipFill>
        <p:spPr>
          <a:xfrm>
            <a:off x="3146189" y="2073989"/>
            <a:ext cx="1620988" cy="2822718"/>
          </a:xfrm>
        </p:spPr>
      </p:pic>
    </p:spTree>
    <p:extLst>
      <p:ext uri="{BB962C8B-B14F-4D97-AF65-F5344CB8AC3E}">
        <p14:creationId xmlns:p14="http://schemas.microsoft.com/office/powerpoint/2010/main" val="829196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03"/>
          <p:cNvSpPr/>
          <p:nvPr/>
        </p:nvSpPr>
        <p:spPr bwMode="auto">
          <a:xfrm>
            <a:off x="383458" y="501445"/>
            <a:ext cx="1332098" cy="54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5" name="Rechteck 104"/>
          <p:cNvSpPr/>
          <p:nvPr/>
        </p:nvSpPr>
        <p:spPr bwMode="auto">
          <a:xfrm>
            <a:off x="599607" y="5962563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2050" name="Picture 2" descr="Modern abstract sculpture of metal net structure against white background, San Francisco Museum of Modern Art">
            <a:extLst>
              <a:ext uri="{FF2B5EF4-FFF2-40B4-BE49-F238E27FC236}">
                <a16:creationId xmlns:a16="http://schemas.microsoft.com/office/drawing/2014/main" id="{42BCC77D-E5C5-4099-B31D-166B591484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4" r="34843"/>
          <a:stretch/>
        </p:blipFill>
        <p:spPr bwMode="auto">
          <a:xfrm>
            <a:off x="-1" y="1"/>
            <a:ext cx="1567543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3D982224-85DF-4067-B5BB-E06721F4ABA7}"/>
              </a:ext>
            </a:extLst>
          </p:cNvPr>
          <p:cNvSpPr txBox="1"/>
          <p:nvPr/>
        </p:nvSpPr>
        <p:spPr>
          <a:xfrm>
            <a:off x="2102077" y="602706"/>
            <a:ext cx="7134688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5400" dirty="0">
                <a:latin typeface="Titillium Light" charset="0"/>
                <a:ea typeface="Titillium Light" charset="0"/>
                <a:cs typeface="Titillium Light" charset="0"/>
              </a:rPr>
              <a:t>Datenbankanbindung</a:t>
            </a:r>
            <a:endParaRPr lang="en-US" sz="54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3F659B2F-E6B0-45FD-A7D9-C766CF159FDD}"/>
              </a:ext>
            </a:extLst>
          </p:cNvPr>
          <p:cNvSpPr txBox="1"/>
          <p:nvPr/>
        </p:nvSpPr>
        <p:spPr>
          <a:xfrm>
            <a:off x="2093885" y="1360267"/>
            <a:ext cx="2994950" cy="2523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2000" spc="300" dirty="0">
                <a:latin typeface="Titillium" charset="0"/>
                <a:ea typeface="Titillium" charset="0"/>
                <a:cs typeface="Titillium" charset="0"/>
              </a:rPr>
              <a:t>ALLGEMEIN</a:t>
            </a:r>
            <a:endParaRPr lang="en-US" sz="24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D7D38A40-D35E-45D1-B2C7-692C6A462E76}"/>
              </a:ext>
            </a:extLst>
          </p:cNvPr>
          <p:cNvSpPr txBox="1"/>
          <p:nvPr/>
        </p:nvSpPr>
        <p:spPr>
          <a:xfrm>
            <a:off x="2093885" y="2481327"/>
            <a:ext cx="9072811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DAO für jede Datenbanktabelle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Datenbank besteht aus 3 Tabellen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users</a:t>
            </a:r>
            <a:endParaRPr lang="de-D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cam</a:t>
            </a:r>
            <a:endParaRPr lang="de-D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endParaRPr lang="de-DE" sz="2400" dirty="0">
              <a:latin typeface="Titillium"/>
            </a:endParaRPr>
          </a:p>
        </p:txBody>
      </p:sp>
    </p:spTree>
    <p:extLst>
      <p:ext uri="{BB962C8B-B14F-4D97-AF65-F5344CB8AC3E}">
        <p14:creationId xmlns:p14="http://schemas.microsoft.com/office/powerpoint/2010/main" val="40574508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03"/>
          <p:cNvSpPr/>
          <p:nvPr/>
        </p:nvSpPr>
        <p:spPr bwMode="auto">
          <a:xfrm>
            <a:off x="383458" y="501445"/>
            <a:ext cx="1332098" cy="54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5" name="Rechteck 104"/>
          <p:cNvSpPr/>
          <p:nvPr/>
        </p:nvSpPr>
        <p:spPr bwMode="auto">
          <a:xfrm>
            <a:off x="599607" y="5962563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2050" name="Picture 2" descr="Modern abstract sculpture of metal net structure against white background, San Francisco Museum of Modern Art">
            <a:extLst>
              <a:ext uri="{FF2B5EF4-FFF2-40B4-BE49-F238E27FC236}">
                <a16:creationId xmlns:a16="http://schemas.microsoft.com/office/drawing/2014/main" id="{42BCC77D-E5C5-4099-B31D-166B591484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4" r="34843"/>
          <a:stretch/>
        </p:blipFill>
        <p:spPr bwMode="auto">
          <a:xfrm>
            <a:off x="-1" y="1"/>
            <a:ext cx="1567543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3D982224-85DF-4067-B5BB-E06721F4ABA7}"/>
              </a:ext>
            </a:extLst>
          </p:cNvPr>
          <p:cNvSpPr txBox="1"/>
          <p:nvPr/>
        </p:nvSpPr>
        <p:spPr>
          <a:xfrm>
            <a:off x="2102077" y="602706"/>
            <a:ext cx="7134688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5400" dirty="0">
                <a:latin typeface="Titillium Light" charset="0"/>
                <a:ea typeface="Titillium Light" charset="0"/>
                <a:cs typeface="Titillium Light" charset="0"/>
              </a:rPr>
              <a:t>Datenbankanbindung</a:t>
            </a:r>
            <a:endParaRPr lang="en-US" sz="54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3F659B2F-E6B0-45FD-A7D9-C766CF159FDD}"/>
              </a:ext>
            </a:extLst>
          </p:cNvPr>
          <p:cNvSpPr txBox="1"/>
          <p:nvPr/>
        </p:nvSpPr>
        <p:spPr>
          <a:xfrm>
            <a:off x="2093885" y="1360267"/>
            <a:ext cx="2994950" cy="2523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2000" spc="300" dirty="0">
                <a:latin typeface="Titillium" charset="0"/>
                <a:ea typeface="Titillium" charset="0"/>
                <a:cs typeface="Titillium" charset="0"/>
              </a:rPr>
              <a:t>NUTZERDATENBANK</a:t>
            </a:r>
            <a:endParaRPr lang="en-US" sz="24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D7D38A40-D35E-45D1-B2C7-692C6A462E76}"/>
              </a:ext>
            </a:extLst>
          </p:cNvPr>
          <p:cNvSpPr txBox="1"/>
          <p:nvPr/>
        </p:nvSpPr>
        <p:spPr>
          <a:xfrm>
            <a:off x="2093885" y="2481327"/>
            <a:ext cx="907281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Verwaltung der Nutzer und deren Rechte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Aufbau: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F839CA-A02B-4FA9-ACDC-732686EC92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47"/>
          <a:stretch/>
        </p:blipFill>
        <p:spPr>
          <a:xfrm>
            <a:off x="3591360" y="3422909"/>
            <a:ext cx="6659934" cy="248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4668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03"/>
          <p:cNvSpPr/>
          <p:nvPr/>
        </p:nvSpPr>
        <p:spPr bwMode="auto">
          <a:xfrm>
            <a:off x="383458" y="501445"/>
            <a:ext cx="1332098" cy="54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5" name="Rechteck 104"/>
          <p:cNvSpPr/>
          <p:nvPr/>
        </p:nvSpPr>
        <p:spPr bwMode="auto">
          <a:xfrm>
            <a:off x="599607" y="5962563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2050" name="Picture 2" descr="Modern abstract sculpture of metal net structure against white background, San Francisco Museum of Modern Art">
            <a:extLst>
              <a:ext uri="{FF2B5EF4-FFF2-40B4-BE49-F238E27FC236}">
                <a16:creationId xmlns:a16="http://schemas.microsoft.com/office/drawing/2014/main" id="{42BCC77D-E5C5-4099-B31D-166B591484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4" r="34843"/>
          <a:stretch/>
        </p:blipFill>
        <p:spPr bwMode="auto">
          <a:xfrm>
            <a:off x="-1" y="1"/>
            <a:ext cx="1567543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3D982224-85DF-4067-B5BB-E06721F4ABA7}"/>
              </a:ext>
            </a:extLst>
          </p:cNvPr>
          <p:cNvSpPr txBox="1"/>
          <p:nvPr/>
        </p:nvSpPr>
        <p:spPr>
          <a:xfrm>
            <a:off x="2102077" y="602706"/>
            <a:ext cx="7134688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5400" dirty="0">
                <a:latin typeface="Titillium Light" charset="0"/>
                <a:ea typeface="Titillium Light" charset="0"/>
                <a:cs typeface="Titillium Light" charset="0"/>
              </a:rPr>
              <a:t>Datenbankanbindung</a:t>
            </a:r>
            <a:endParaRPr lang="en-US" sz="54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3F659B2F-E6B0-45FD-A7D9-C766CF159FDD}"/>
              </a:ext>
            </a:extLst>
          </p:cNvPr>
          <p:cNvSpPr txBox="1"/>
          <p:nvPr/>
        </p:nvSpPr>
        <p:spPr>
          <a:xfrm>
            <a:off x="2093885" y="1360267"/>
            <a:ext cx="2994950" cy="2523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2000" spc="300" dirty="0">
                <a:latin typeface="Titillium" charset="0"/>
                <a:ea typeface="Titillium" charset="0"/>
                <a:cs typeface="Titillium" charset="0"/>
              </a:rPr>
              <a:t>KAMERADATENBANK</a:t>
            </a:r>
            <a:endParaRPr lang="en-US" sz="24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D7D38A40-D35E-45D1-B2C7-692C6A462E76}"/>
              </a:ext>
            </a:extLst>
          </p:cNvPr>
          <p:cNvSpPr txBox="1"/>
          <p:nvPr/>
        </p:nvSpPr>
        <p:spPr>
          <a:xfrm>
            <a:off x="2093885" y="2481327"/>
            <a:ext cx="907281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Notwendig für Bearbeitung der vorhandenen Kameras und das Hinzufügen neuer Kameras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Aufbau: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96DF755-3AD0-4DA6-A0B1-C764D218B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060" y="3735294"/>
            <a:ext cx="8813333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2414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03"/>
          <p:cNvSpPr/>
          <p:nvPr/>
        </p:nvSpPr>
        <p:spPr bwMode="auto">
          <a:xfrm>
            <a:off x="383458" y="501445"/>
            <a:ext cx="1332098" cy="54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5" name="Rechteck 104"/>
          <p:cNvSpPr/>
          <p:nvPr/>
        </p:nvSpPr>
        <p:spPr bwMode="auto">
          <a:xfrm>
            <a:off x="599607" y="5962563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2050" name="Picture 2" descr="Modern abstract sculpture of metal net structure against white background, San Francisco Museum of Modern Art">
            <a:extLst>
              <a:ext uri="{FF2B5EF4-FFF2-40B4-BE49-F238E27FC236}">
                <a16:creationId xmlns:a16="http://schemas.microsoft.com/office/drawing/2014/main" id="{42BCC77D-E5C5-4099-B31D-166B591484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4" r="34843"/>
          <a:stretch/>
        </p:blipFill>
        <p:spPr bwMode="auto">
          <a:xfrm>
            <a:off x="-1" y="1"/>
            <a:ext cx="1567543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3D982224-85DF-4067-B5BB-E06721F4ABA7}"/>
              </a:ext>
            </a:extLst>
          </p:cNvPr>
          <p:cNvSpPr txBox="1"/>
          <p:nvPr/>
        </p:nvSpPr>
        <p:spPr>
          <a:xfrm>
            <a:off x="2102077" y="602706"/>
            <a:ext cx="7134688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5400" dirty="0">
                <a:latin typeface="Titillium Light" charset="0"/>
                <a:ea typeface="Titillium Light" charset="0"/>
                <a:cs typeface="Titillium Light" charset="0"/>
              </a:rPr>
              <a:t>Datenbankanbindung</a:t>
            </a:r>
            <a:endParaRPr lang="en-US" sz="54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3F659B2F-E6B0-45FD-A7D9-C766CF159FDD}"/>
              </a:ext>
            </a:extLst>
          </p:cNvPr>
          <p:cNvSpPr txBox="1"/>
          <p:nvPr/>
        </p:nvSpPr>
        <p:spPr>
          <a:xfrm>
            <a:off x="2093885" y="1360267"/>
            <a:ext cx="2994950" cy="2523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2000" spc="300" dirty="0">
                <a:latin typeface="Titillium" charset="0"/>
                <a:ea typeface="Titillium" charset="0"/>
                <a:cs typeface="Titillium" charset="0"/>
              </a:rPr>
              <a:t>BILDERDATENBANK</a:t>
            </a:r>
            <a:endParaRPr lang="en-US" sz="24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D7D38A40-D35E-45D1-B2C7-692C6A462E76}"/>
              </a:ext>
            </a:extLst>
          </p:cNvPr>
          <p:cNvSpPr txBox="1"/>
          <p:nvPr/>
        </p:nvSpPr>
        <p:spPr>
          <a:xfrm>
            <a:off x="2093885" y="2481327"/>
            <a:ext cx="907281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Speicherung der Bildinformationen und des Speicherortes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Aufbau: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C286347-2274-43E1-BB74-FEF37773B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952" y="3352386"/>
            <a:ext cx="8338744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38223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03"/>
          <p:cNvSpPr/>
          <p:nvPr/>
        </p:nvSpPr>
        <p:spPr bwMode="auto">
          <a:xfrm>
            <a:off x="383458" y="501445"/>
            <a:ext cx="1332098" cy="54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5" name="Rechteck 104"/>
          <p:cNvSpPr/>
          <p:nvPr/>
        </p:nvSpPr>
        <p:spPr bwMode="auto">
          <a:xfrm>
            <a:off x="599607" y="5962563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39" name="TextBox 10"/>
          <p:cNvSpPr txBox="1"/>
          <p:nvPr/>
        </p:nvSpPr>
        <p:spPr>
          <a:xfrm>
            <a:off x="2102076" y="602706"/>
            <a:ext cx="6286549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5400" dirty="0">
                <a:latin typeface="Titillium Light" charset="0"/>
                <a:ea typeface="Titillium Light" charset="0"/>
                <a:cs typeface="Titillium Light" charset="0"/>
              </a:rPr>
              <a:t>Datenbankanbindung</a:t>
            </a:r>
            <a:endParaRPr lang="en-US" sz="54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40" name="TextBox 11"/>
          <p:cNvSpPr txBox="1"/>
          <p:nvPr/>
        </p:nvSpPr>
        <p:spPr>
          <a:xfrm>
            <a:off x="2093885" y="1360267"/>
            <a:ext cx="612428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2000" spc="300" dirty="0">
                <a:latin typeface="Titillium" charset="0"/>
                <a:ea typeface="Titillium" charset="0"/>
                <a:cs typeface="Titillium" charset="0"/>
              </a:rPr>
              <a:t>SEQUENTIELLE ZEITINTERVALL-AUSWAHL</a:t>
            </a:r>
            <a:endParaRPr lang="en-US" sz="24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669D4CE7-9FB4-4826-820D-FC82E193489E}"/>
              </a:ext>
            </a:extLst>
          </p:cNvPr>
          <p:cNvSpPr txBox="1"/>
          <p:nvPr/>
        </p:nvSpPr>
        <p:spPr>
          <a:xfrm>
            <a:off x="2093885" y="2084578"/>
            <a:ext cx="9072811" cy="4431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Problemstellung: das Dropdown-Menü soll nur die Termine für tatsächlich in der DB vorhandene Bilder anzeigen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Trefferpool schränkt sich mit jeder Auswahl (z.B. Jahr) weiter ein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Lösung über Dao-Funktionen:</a:t>
            </a:r>
          </a:p>
          <a:p>
            <a:pPr lvl="1">
              <a:lnSpc>
                <a:spcPct val="150000"/>
              </a:lnSpc>
            </a:pPr>
            <a:r>
              <a:rPr lang="de-DE" sz="2400" dirty="0">
                <a:latin typeface="Titillium"/>
                <a:sym typeface="Wingdings" panose="05000000000000000000" pitchFamily="2" charset="2"/>
              </a:rPr>
              <a:t>List&lt;Integer&gt; </a:t>
            </a:r>
            <a:r>
              <a:rPr lang="de-DE" sz="2400" dirty="0" err="1">
                <a:latin typeface="Titillium"/>
                <a:sym typeface="Wingdings" panose="05000000000000000000" pitchFamily="2" charset="2"/>
              </a:rPr>
              <a:t>getYears</a:t>
            </a:r>
            <a:r>
              <a:rPr lang="de-DE" sz="2400" dirty="0">
                <a:latin typeface="Titillium"/>
                <a:sym typeface="Wingdings" panose="05000000000000000000" pitchFamily="2" charset="2"/>
              </a:rPr>
              <a:t>(Integer </a:t>
            </a:r>
            <a:r>
              <a:rPr lang="de-DE" sz="2400" dirty="0" err="1">
                <a:latin typeface="Titillium"/>
                <a:sym typeface="Wingdings" panose="05000000000000000000" pitchFamily="2" charset="2"/>
              </a:rPr>
              <a:t>camId</a:t>
            </a:r>
            <a:r>
              <a:rPr lang="de-DE" sz="2400" dirty="0">
                <a:latin typeface="Titillium"/>
                <a:sym typeface="Wingdings" panose="05000000000000000000" pitchFamily="2" charset="2"/>
              </a:rPr>
              <a:t>)</a:t>
            </a:r>
          </a:p>
          <a:p>
            <a:pPr lvl="1">
              <a:lnSpc>
                <a:spcPct val="150000"/>
              </a:lnSpc>
            </a:pPr>
            <a:r>
              <a:rPr lang="de-DE" sz="2400" dirty="0">
                <a:latin typeface="Titillium"/>
                <a:sym typeface="Wingdings" panose="05000000000000000000" pitchFamily="2" charset="2"/>
              </a:rPr>
              <a:t>List&lt;Integer&gt; </a:t>
            </a:r>
            <a:r>
              <a:rPr lang="de-DE" sz="2400" dirty="0" err="1">
                <a:latin typeface="Titillium"/>
                <a:sym typeface="Wingdings" panose="05000000000000000000" pitchFamily="2" charset="2"/>
              </a:rPr>
              <a:t>getMonths</a:t>
            </a:r>
            <a:r>
              <a:rPr lang="de-DE" sz="2400" dirty="0">
                <a:latin typeface="Titillium"/>
                <a:sym typeface="Wingdings" panose="05000000000000000000" pitchFamily="2" charset="2"/>
              </a:rPr>
              <a:t>(Integer </a:t>
            </a:r>
            <a:r>
              <a:rPr lang="de-DE" sz="2400" dirty="0" err="1">
                <a:latin typeface="Titillium"/>
                <a:sym typeface="Wingdings" panose="05000000000000000000" pitchFamily="2" charset="2"/>
              </a:rPr>
              <a:t>camId</a:t>
            </a:r>
            <a:r>
              <a:rPr lang="de-DE" sz="2400" dirty="0">
                <a:latin typeface="Titillium"/>
                <a:sym typeface="Wingdings" panose="05000000000000000000" pitchFamily="2" charset="2"/>
              </a:rPr>
              <a:t>, Integer </a:t>
            </a:r>
            <a:r>
              <a:rPr lang="de-DE" sz="2400" dirty="0" err="1">
                <a:latin typeface="Titillium"/>
                <a:sym typeface="Wingdings" panose="05000000000000000000" pitchFamily="2" charset="2"/>
              </a:rPr>
              <a:t>Years</a:t>
            </a:r>
            <a:r>
              <a:rPr lang="de-DE" sz="2400" dirty="0">
                <a:latin typeface="Titillium"/>
                <a:sym typeface="Wingdings" panose="05000000000000000000" pitchFamily="2" charset="2"/>
              </a:rPr>
              <a:t>) … usw.</a:t>
            </a:r>
            <a:endParaRPr lang="de-DE" sz="2400" dirty="0">
              <a:latin typeface="Titillium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Ablegen gewählter Werte in Session-Attributen</a:t>
            </a:r>
            <a:endParaRPr lang="de-DE" sz="2400" dirty="0">
              <a:latin typeface="Titillium"/>
              <a:sym typeface="Wingdings" panose="05000000000000000000" pitchFamily="2" charset="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  <a:sym typeface="Wingdings" panose="05000000000000000000" pitchFamily="2" charset="2"/>
              </a:rPr>
              <a:t>Letztendlich: </a:t>
            </a:r>
            <a:r>
              <a:rPr lang="de-DE" sz="2400" dirty="0" err="1">
                <a:latin typeface="Titillium"/>
                <a:sym typeface="Wingdings" panose="05000000000000000000" pitchFamily="2" charset="2"/>
              </a:rPr>
              <a:t>listIntervalImages</a:t>
            </a:r>
            <a:r>
              <a:rPr lang="de-DE" sz="2400" dirty="0">
                <a:latin typeface="Titillium"/>
                <a:sym typeface="Wingdings" panose="05000000000000000000" pitchFamily="2" charset="2"/>
              </a:rPr>
              <a:t>-Funktion</a:t>
            </a:r>
            <a:endParaRPr lang="de-DE" sz="2400" dirty="0">
              <a:latin typeface="Titillium"/>
            </a:endParaRPr>
          </a:p>
        </p:txBody>
      </p:sp>
      <p:pic>
        <p:nvPicPr>
          <p:cNvPr id="9" name="Picture 2" descr="Modern abstract sculpture of metal net structure against white background, San Francisco Museum of Modern Art">
            <a:extLst>
              <a:ext uri="{FF2B5EF4-FFF2-40B4-BE49-F238E27FC236}">
                <a16:creationId xmlns:a16="http://schemas.microsoft.com/office/drawing/2014/main" id="{0698D4F9-0A3A-4F1D-8402-B7261A767A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4" r="34843"/>
          <a:stretch/>
        </p:blipFill>
        <p:spPr bwMode="auto">
          <a:xfrm>
            <a:off x="-1" y="1"/>
            <a:ext cx="1567543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37118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03"/>
          <p:cNvSpPr/>
          <p:nvPr/>
        </p:nvSpPr>
        <p:spPr bwMode="auto">
          <a:xfrm>
            <a:off x="383458" y="501445"/>
            <a:ext cx="1332098" cy="54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5" name="Rechteck 104"/>
          <p:cNvSpPr/>
          <p:nvPr/>
        </p:nvSpPr>
        <p:spPr bwMode="auto">
          <a:xfrm>
            <a:off x="599607" y="5962563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39" name="TextBox 10"/>
          <p:cNvSpPr txBox="1"/>
          <p:nvPr/>
        </p:nvSpPr>
        <p:spPr>
          <a:xfrm>
            <a:off x="2102076" y="602706"/>
            <a:ext cx="6286549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5400" dirty="0">
                <a:latin typeface="Titillium Light" charset="0"/>
                <a:ea typeface="Titillium Light" charset="0"/>
                <a:cs typeface="Titillium Light" charset="0"/>
              </a:rPr>
              <a:t>Datenbankanbindung</a:t>
            </a:r>
            <a:endParaRPr lang="en-US" sz="54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40" name="TextBox 11"/>
          <p:cNvSpPr txBox="1"/>
          <p:nvPr/>
        </p:nvSpPr>
        <p:spPr>
          <a:xfrm>
            <a:off x="2093885" y="1360267"/>
            <a:ext cx="612428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2000" spc="300" dirty="0">
                <a:latin typeface="Titillium" charset="0"/>
                <a:ea typeface="Titillium" charset="0"/>
                <a:cs typeface="Titillium" charset="0"/>
              </a:rPr>
              <a:t>SEQUENTIELLE ZEITINTERVALL-AUSWAHL</a:t>
            </a:r>
            <a:endParaRPr lang="en-US" sz="24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pic>
        <p:nvPicPr>
          <p:cNvPr id="9" name="Picture 2" descr="Modern abstract sculpture of metal net structure against white background, San Francisco Museum of Modern Art">
            <a:extLst>
              <a:ext uri="{FF2B5EF4-FFF2-40B4-BE49-F238E27FC236}">
                <a16:creationId xmlns:a16="http://schemas.microsoft.com/office/drawing/2014/main" id="{0698D4F9-0A3A-4F1D-8402-B7261A767A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4" r="34843"/>
          <a:stretch/>
        </p:blipFill>
        <p:spPr bwMode="auto">
          <a:xfrm>
            <a:off x="-1" y="1"/>
            <a:ext cx="1567543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Grafik 1">
            <a:extLst>
              <a:ext uri="{FF2B5EF4-FFF2-40B4-BE49-F238E27FC236}">
                <a16:creationId xmlns:a16="http://schemas.microsoft.com/office/drawing/2014/main" id="{1A7EA470-BF58-471A-98C9-4CD423F48C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95650" y="1775452"/>
            <a:ext cx="5600700" cy="127635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44692A88-572D-4700-8ECC-48818FB3A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5650" y="3188276"/>
            <a:ext cx="5600700" cy="742950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C76ACE0-2E73-4FBC-82A2-311E9F859B4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95650" y="4067700"/>
            <a:ext cx="5600700" cy="752475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09E7D4B5-50AC-4304-9737-1F9006D0ED1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95650" y="4956649"/>
            <a:ext cx="5600700" cy="74295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6B7FBB5-B710-481B-A2CC-5EC6613A9DB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95650" y="5879056"/>
            <a:ext cx="5600700" cy="752475"/>
          </a:xfrm>
          <a:prstGeom prst="rect">
            <a:avLst/>
          </a:prstGeom>
        </p:spPr>
      </p:pic>
      <p:sp>
        <p:nvSpPr>
          <p:cNvPr id="11" name="Pfeil: nach unten 10">
            <a:extLst>
              <a:ext uri="{FF2B5EF4-FFF2-40B4-BE49-F238E27FC236}">
                <a16:creationId xmlns:a16="http://schemas.microsoft.com/office/drawing/2014/main" id="{5E466987-6E75-485B-9A9B-E7FF1D06D403}"/>
              </a:ext>
            </a:extLst>
          </p:cNvPr>
          <p:cNvSpPr/>
          <p:nvPr/>
        </p:nvSpPr>
        <p:spPr>
          <a:xfrm>
            <a:off x="9641541" y="1775452"/>
            <a:ext cx="527398" cy="4758698"/>
          </a:xfrm>
          <a:prstGeom prst="downArrow">
            <a:avLst>
              <a:gd name="adj1" fmla="val 50000"/>
              <a:gd name="adj2" fmla="val 100097"/>
            </a:avLst>
          </a:prstGeom>
          <a:solidFill>
            <a:srgbClr val="B0E0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1758226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03"/>
          <p:cNvSpPr/>
          <p:nvPr/>
        </p:nvSpPr>
        <p:spPr bwMode="auto">
          <a:xfrm>
            <a:off x="383458" y="501445"/>
            <a:ext cx="1332098" cy="54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5" name="Rechteck 104"/>
          <p:cNvSpPr/>
          <p:nvPr/>
        </p:nvSpPr>
        <p:spPr bwMode="auto">
          <a:xfrm>
            <a:off x="599607" y="5962563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9" name="Picture 2" descr="Modern abstract sculpture of metal net structure against white background, San Francisco Museum of Modern Art">
            <a:extLst>
              <a:ext uri="{FF2B5EF4-FFF2-40B4-BE49-F238E27FC236}">
                <a16:creationId xmlns:a16="http://schemas.microsoft.com/office/drawing/2014/main" id="{0698D4F9-0A3A-4F1D-8402-B7261A767A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4" r="34843"/>
          <a:stretch/>
        </p:blipFill>
        <p:spPr bwMode="auto">
          <a:xfrm>
            <a:off x="-1" y="1"/>
            <a:ext cx="1567543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Grafik 7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7CE8AF14-E85F-41FD-815F-6B0D535D66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5671" y="137695"/>
            <a:ext cx="3709858" cy="6611030"/>
          </a:xfrm>
          <a:prstGeom prst="rect">
            <a:avLst/>
          </a:prstGeom>
        </p:spPr>
      </p:pic>
      <p:pic>
        <p:nvPicPr>
          <p:cNvPr id="12" name="Grafik 11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50EECE04-6236-498F-9FFE-C62131BFAB5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7455" y="137695"/>
            <a:ext cx="4751678" cy="6611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074761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03"/>
          <p:cNvSpPr/>
          <p:nvPr/>
        </p:nvSpPr>
        <p:spPr bwMode="auto">
          <a:xfrm>
            <a:off x="383458" y="501445"/>
            <a:ext cx="1332098" cy="54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5" name="Rechteck 104"/>
          <p:cNvSpPr/>
          <p:nvPr/>
        </p:nvSpPr>
        <p:spPr bwMode="auto">
          <a:xfrm>
            <a:off x="599607" y="5962563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39" name="TextBox 10"/>
          <p:cNvSpPr txBox="1"/>
          <p:nvPr/>
        </p:nvSpPr>
        <p:spPr>
          <a:xfrm>
            <a:off x="2102076" y="602706"/>
            <a:ext cx="6286549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5400" dirty="0">
                <a:latin typeface="Titillium Light" charset="0"/>
                <a:ea typeface="Titillium Light" charset="0"/>
                <a:cs typeface="Titillium Light" charset="0"/>
              </a:rPr>
              <a:t>Datenbankanbindung</a:t>
            </a:r>
            <a:endParaRPr lang="en-US" sz="54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40" name="TextBox 11"/>
          <p:cNvSpPr txBox="1"/>
          <p:nvPr/>
        </p:nvSpPr>
        <p:spPr>
          <a:xfrm>
            <a:off x="2093885" y="1360267"/>
            <a:ext cx="612428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2000" spc="300" dirty="0">
                <a:latin typeface="Titillium" charset="0"/>
                <a:ea typeface="Titillium" charset="0"/>
                <a:cs typeface="Titillium" charset="0"/>
              </a:rPr>
              <a:t>SEQUENTIELLE ZEITINTERVALL-AUSWAHL</a:t>
            </a:r>
            <a:endParaRPr lang="en-US" sz="24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pic>
        <p:nvPicPr>
          <p:cNvPr id="9" name="Picture 2" descr="Modern abstract sculpture of metal net structure against white background, San Francisco Museum of Modern Art">
            <a:extLst>
              <a:ext uri="{FF2B5EF4-FFF2-40B4-BE49-F238E27FC236}">
                <a16:creationId xmlns:a16="http://schemas.microsoft.com/office/drawing/2014/main" id="{0698D4F9-0A3A-4F1D-8402-B7261A767A2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4" r="34843"/>
          <a:stretch/>
        </p:blipFill>
        <p:spPr bwMode="auto">
          <a:xfrm>
            <a:off x="-1" y="1"/>
            <a:ext cx="1567543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Grafik 2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1D42ADD2-5729-4FAC-9C69-945C7B1CAC9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124" t="12158" r="2289" b="11211"/>
          <a:stretch/>
        </p:blipFill>
        <p:spPr>
          <a:xfrm>
            <a:off x="2102076" y="1699252"/>
            <a:ext cx="9029858" cy="4949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67818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03"/>
          <p:cNvSpPr/>
          <p:nvPr/>
        </p:nvSpPr>
        <p:spPr bwMode="auto">
          <a:xfrm>
            <a:off x="383458" y="501445"/>
            <a:ext cx="1332098" cy="54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5" name="Rechteck 104"/>
          <p:cNvSpPr/>
          <p:nvPr/>
        </p:nvSpPr>
        <p:spPr bwMode="auto">
          <a:xfrm>
            <a:off x="599607" y="5962563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36471DB-EFF6-4C6F-B300-DF01ABAAF3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41" r="38842"/>
          <a:stretch/>
        </p:blipFill>
        <p:spPr>
          <a:xfrm>
            <a:off x="0" y="0"/>
            <a:ext cx="1604999" cy="6858000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4C0FEEC4-7925-4E3C-ACF4-6C3C8C115CC7}"/>
              </a:ext>
            </a:extLst>
          </p:cNvPr>
          <p:cNvSpPr txBox="1"/>
          <p:nvPr/>
        </p:nvSpPr>
        <p:spPr>
          <a:xfrm>
            <a:off x="2102077" y="414448"/>
            <a:ext cx="7134688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5400" dirty="0">
                <a:latin typeface="Titillium Light" charset="0"/>
                <a:ea typeface="Titillium Light" charset="0"/>
                <a:cs typeface="Titillium Light" charset="0"/>
              </a:rPr>
              <a:t>Administration</a:t>
            </a:r>
            <a:endParaRPr lang="en-US" sz="54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D96A78F6-D7D7-4486-8836-0E6A38FD6AE6}"/>
              </a:ext>
            </a:extLst>
          </p:cNvPr>
          <p:cNvSpPr txBox="1"/>
          <p:nvPr/>
        </p:nvSpPr>
        <p:spPr>
          <a:xfrm>
            <a:off x="2093884" y="1172009"/>
            <a:ext cx="3674903" cy="2523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2000" spc="300" dirty="0">
                <a:latin typeface="Titillium" charset="0"/>
                <a:ea typeface="Titillium" charset="0"/>
                <a:cs typeface="Titillium" charset="0"/>
              </a:rPr>
              <a:t>LOGIN UND HAUPTMENÜ</a:t>
            </a:r>
            <a:endParaRPr lang="en-US" sz="24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484F0804-C8CF-4D96-9818-75D3FAC51F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4"/>
          <a:stretch/>
        </p:blipFill>
        <p:spPr>
          <a:xfrm>
            <a:off x="6695782" y="321524"/>
            <a:ext cx="5285068" cy="6214952"/>
          </a:xfrm>
          <a:prstGeom prst="rect">
            <a:avLst/>
          </a:prstGeom>
        </p:spPr>
      </p:pic>
      <p:pic>
        <p:nvPicPr>
          <p:cNvPr id="4" name="Grafik 3">
            <a:extLst>
              <a:ext uri="{FF2B5EF4-FFF2-40B4-BE49-F238E27FC236}">
                <a16:creationId xmlns:a16="http://schemas.microsoft.com/office/drawing/2014/main" id="{0590D289-6C00-431B-8F8E-C4B87530B6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55862" y="2554100"/>
            <a:ext cx="4042842" cy="2663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6693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03"/>
          <p:cNvSpPr/>
          <p:nvPr/>
        </p:nvSpPr>
        <p:spPr bwMode="auto">
          <a:xfrm>
            <a:off x="383458" y="501445"/>
            <a:ext cx="1332098" cy="54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5" name="Rechteck 104"/>
          <p:cNvSpPr/>
          <p:nvPr/>
        </p:nvSpPr>
        <p:spPr bwMode="auto">
          <a:xfrm>
            <a:off x="599607" y="5962563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36471DB-EFF6-4C6F-B300-DF01ABAAF3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41" r="38842"/>
          <a:stretch/>
        </p:blipFill>
        <p:spPr>
          <a:xfrm>
            <a:off x="0" y="0"/>
            <a:ext cx="1604999" cy="6858000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4C0FEEC4-7925-4E3C-ACF4-6C3C8C115CC7}"/>
              </a:ext>
            </a:extLst>
          </p:cNvPr>
          <p:cNvSpPr txBox="1"/>
          <p:nvPr/>
        </p:nvSpPr>
        <p:spPr>
          <a:xfrm>
            <a:off x="2102077" y="414448"/>
            <a:ext cx="7134688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5400" dirty="0">
                <a:latin typeface="Titillium Light" charset="0"/>
                <a:ea typeface="Titillium Light" charset="0"/>
                <a:cs typeface="Titillium Light" charset="0"/>
              </a:rPr>
              <a:t>Administration</a:t>
            </a:r>
            <a:endParaRPr lang="en-US" sz="54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D96A78F6-D7D7-4486-8836-0E6A38FD6AE6}"/>
              </a:ext>
            </a:extLst>
          </p:cNvPr>
          <p:cNvSpPr txBox="1"/>
          <p:nvPr/>
        </p:nvSpPr>
        <p:spPr>
          <a:xfrm>
            <a:off x="2093884" y="1172009"/>
            <a:ext cx="3674903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2000" spc="300" dirty="0">
                <a:latin typeface="Titillium" charset="0"/>
                <a:ea typeface="Titillium" charset="0"/>
                <a:cs typeface="Titillium" charset="0"/>
              </a:rPr>
              <a:t>ADMINISTRATIONSMENÜ</a:t>
            </a:r>
            <a:endParaRPr lang="en-US" sz="24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8432CE1-31F9-4F5A-ACD2-498F69228F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80777" y="1575068"/>
            <a:ext cx="7536516" cy="50354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7498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003AA3AB-589E-44B0-BAD1-AF2C5C7FC1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8559442"/>
              </p:ext>
            </p:extLst>
          </p:nvPr>
        </p:nvGraphicFramePr>
        <p:xfrm>
          <a:off x="3252073" y="3565756"/>
          <a:ext cx="5644234" cy="4144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924697"/>
            <a:ext cx="8610600" cy="495486"/>
          </a:xfrm>
        </p:spPr>
        <p:txBody>
          <a:bodyPr>
            <a:normAutofit fontScale="90000"/>
          </a:bodyPr>
          <a:lstStyle/>
          <a:p>
            <a:r>
              <a:rPr lang="en-US" sz="3600" dirty="0" err="1"/>
              <a:t>Gliederung</a:t>
            </a:r>
            <a:endParaRPr lang="en-US" sz="3600" dirty="0"/>
          </a:p>
        </p:txBody>
      </p:sp>
      <p:sp>
        <p:nvSpPr>
          <p:cNvPr id="5" name="TextBox 4"/>
          <p:cNvSpPr txBox="1"/>
          <p:nvPr/>
        </p:nvSpPr>
        <p:spPr>
          <a:xfrm>
            <a:off x="2659505" y="3055946"/>
            <a:ext cx="1185133" cy="298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KONZEPT &amp;</a:t>
            </a:r>
            <a:b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</a:b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WIREFRAMES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14895" y="2992850"/>
            <a:ext cx="1170962" cy="298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KAMERA-ANBINDUNG</a:t>
            </a:r>
          </a:p>
        </p:txBody>
      </p:sp>
      <p:sp>
        <p:nvSpPr>
          <p:cNvPr id="15" name="Oval 14"/>
          <p:cNvSpPr/>
          <p:nvPr/>
        </p:nvSpPr>
        <p:spPr>
          <a:xfrm>
            <a:off x="3047154" y="3363861"/>
            <a:ext cx="393405" cy="393405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rPr>
              <a:t>2</a:t>
            </a:r>
            <a:endParaRPr lang="en-US" sz="1200" dirty="0">
              <a:solidFill>
                <a:schemeClr val="tx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3" name="Oval 14"/>
          <p:cNvSpPr/>
          <p:nvPr/>
        </p:nvSpPr>
        <p:spPr>
          <a:xfrm>
            <a:off x="5007689" y="3364426"/>
            <a:ext cx="393405" cy="393405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rPr>
              <a:t>3</a:t>
            </a:r>
          </a:p>
        </p:txBody>
      </p:sp>
      <p:sp>
        <p:nvSpPr>
          <p:cNvPr id="24" name="Oval 14"/>
          <p:cNvSpPr/>
          <p:nvPr/>
        </p:nvSpPr>
        <p:spPr>
          <a:xfrm>
            <a:off x="6797344" y="3353358"/>
            <a:ext cx="393405" cy="393405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rPr>
              <a:t>4</a:t>
            </a:r>
            <a:endParaRPr lang="en-US" sz="1200" dirty="0">
              <a:solidFill>
                <a:schemeClr val="tx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5" name="Oval 14"/>
          <p:cNvSpPr/>
          <p:nvPr/>
        </p:nvSpPr>
        <p:spPr>
          <a:xfrm>
            <a:off x="8812332" y="3363861"/>
            <a:ext cx="393405" cy="393405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rPr>
              <a:t>5</a:t>
            </a:r>
            <a:endParaRPr lang="en-US" sz="1200" dirty="0">
              <a:solidFill>
                <a:schemeClr val="tx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6" name="Shape 3624"/>
          <p:cNvSpPr/>
          <p:nvPr/>
        </p:nvSpPr>
        <p:spPr>
          <a:xfrm>
            <a:off x="3008601" y="2485081"/>
            <a:ext cx="486943" cy="4750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7" name="Rechteck 36"/>
          <p:cNvSpPr/>
          <p:nvPr/>
        </p:nvSpPr>
        <p:spPr bwMode="auto">
          <a:xfrm>
            <a:off x="383458" y="501445"/>
            <a:ext cx="1332098" cy="54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50" name="Rechteck 49"/>
          <p:cNvSpPr/>
          <p:nvPr/>
        </p:nvSpPr>
        <p:spPr bwMode="auto">
          <a:xfrm>
            <a:off x="599607" y="5998876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grpSp>
        <p:nvGrpSpPr>
          <p:cNvPr id="39" name="Shape 459">
            <a:extLst>
              <a:ext uri="{FF2B5EF4-FFF2-40B4-BE49-F238E27FC236}">
                <a16:creationId xmlns:a16="http://schemas.microsoft.com/office/drawing/2014/main" id="{DF276656-9A31-4B1B-956C-EBE39BA21DF9}"/>
              </a:ext>
            </a:extLst>
          </p:cNvPr>
          <p:cNvGrpSpPr/>
          <p:nvPr/>
        </p:nvGrpSpPr>
        <p:grpSpPr>
          <a:xfrm>
            <a:off x="8722535" y="2457451"/>
            <a:ext cx="555683" cy="432588"/>
            <a:chOff x="1247825" y="322750"/>
            <a:chExt cx="443300" cy="369000"/>
          </a:xfrm>
          <a:solidFill>
            <a:schemeClr val="tx1"/>
          </a:solidFill>
        </p:grpSpPr>
        <p:sp>
          <p:nvSpPr>
            <p:cNvPr id="40" name="Shape 460">
              <a:extLst>
                <a:ext uri="{FF2B5EF4-FFF2-40B4-BE49-F238E27FC236}">
                  <a16:creationId xmlns:a16="http://schemas.microsoft.com/office/drawing/2014/main" id="{BCBC4258-9AC2-45CC-A3A6-A72D5A888130}"/>
                </a:ext>
              </a:extLst>
            </p:cNvPr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0" t="0" r="0" b="0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grpFill/>
            <a:ln w="222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461">
              <a:extLst>
                <a:ext uri="{FF2B5EF4-FFF2-40B4-BE49-F238E27FC236}">
                  <a16:creationId xmlns:a16="http://schemas.microsoft.com/office/drawing/2014/main" id="{6A7F0983-5BD0-47C5-809F-5B75D355342D}"/>
                </a:ext>
              </a:extLst>
            </p:cNvPr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0" t="0" r="0" b="0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grpFill/>
            <a:ln w="222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462">
              <a:extLst>
                <a:ext uri="{FF2B5EF4-FFF2-40B4-BE49-F238E27FC236}">
                  <a16:creationId xmlns:a16="http://schemas.microsoft.com/office/drawing/2014/main" id="{F9915894-BB62-4070-BBF0-6B0EBFA3F846}"/>
                </a:ext>
              </a:extLst>
            </p:cNvPr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0" t="0" r="0" b="0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grpFill/>
            <a:ln w="222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463">
              <a:extLst>
                <a:ext uri="{FF2B5EF4-FFF2-40B4-BE49-F238E27FC236}">
                  <a16:creationId xmlns:a16="http://schemas.microsoft.com/office/drawing/2014/main" id="{B238D42D-2E13-4905-BF27-65E082FBE6BD}"/>
                </a:ext>
              </a:extLst>
            </p:cNvPr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0" t="0" r="0" b="0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grpFill/>
            <a:ln w="222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" name="Shape 464">
              <a:extLst>
                <a:ext uri="{FF2B5EF4-FFF2-40B4-BE49-F238E27FC236}">
                  <a16:creationId xmlns:a16="http://schemas.microsoft.com/office/drawing/2014/main" id="{2E6FADE2-6DA3-4D76-995F-E23F04D698C8}"/>
                </a:ext>
              </a:extLst>
            </p:cNvPr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0" t="0" r="0" b="0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grpFill/>
            <a:ln w="222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8" name="TextBox 7">
            <a:extLst>
              <a:ext uri="{FF2B5EF4-FFF2-40B4-BE49-F238E27FC236}">
                <a16:creationId xmlns:a16="http://schemas.microsoft.com/office/drawing/2014/main" id="{8A908335-B875-42D8-BBC1-C5847A92CBB6}"/>
              </a:ext>
            </a:extLst>
          </p:cNvPr>
          <p:cNvSpPr txBox="1"/>
          <p:nvPr/>
        </p:nvSpPr>
        <p:spPr>
          <a:xfrm>
            <a:off x="4642530" y="2985801"/>
            <a:ext cx="1152816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DATENBANK-</a:t>
            </a:r>
            <a:b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</a:b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ANBINDUNG</a:t>
            </a:r>
          </a:p>
        </p:txBody>
      </p:sp>
      <p:sp>
        <p:nvSpPr>
          <p:cNvPr id="49" name="TextBox 7">
            <a:extLst>
              <a:ext uri="{FF2B5EF4-FFF2-40B4-BE49-F238E27FC236}">
                <a16:creationId xmlns:a16="http://schemas.microsoft.com/office/drawing/2014/main" id="{6560BA5F-E314-4968-97E4-760E14DFC7D4}"/>
              </a:ext>
            </a:extLst>
          </p:cNvPr>
          <p:cNvSpPr txBox="1"/>
          <p:nvPr/>
        </p:nvSpPr>
        <p:spPr>
          <a:xfrm>
            <a:off x="6209885" y="3071671"/>
            <a:ext cx="1563777" cy="151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ADMINISTRATION</a:t>
            </a:r>
          </a:p>
        </p:txBody>
      </p:sp>
      <p:sp>
        <p:nvSpPr>
          <p:cNvPr id="51" name="Shape 3619">
            <a:extLst>
              <a:ext uri="{FF2B5EF4-FFF2-40B4-BE49-F238E27FC236}">
                <a16:creationId xmlns:a16="http://schemas.microsoft.com/office/drawing/2014/main" id="{355E048F-D4A2-40A9-A5FB-F29D2DD619E4}"/>
              </a:ext>
            </a:extLst>
          </p:cNvPr>
          <p:cNvSpPr/>
          <p:nvPr/>
        </p:nvSpPr>
        <p:spPr>
          <a:xfrm>
            <a:off x="4960626" y="2432605"/>
            <a:ext cx="416702" cy="452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4" name="Shape 3687">
            <a:extLst>
              <a:ext uri="{FF2B5EF4-FFF2-40B4-BE49-F238E27FC236}">
                <a16:creationId xmlns:a16="http://schemas.microsoft.com/office/drawing/2014/main" id="{E2ED6212-73A2-4D27-89F7-14DA9327E352}"/>
              </a:ext>
            </a:extLst>
          </p:cNvPr>
          <p:cNvSpPr/>
          <p:nvPr/>
        </p:nvSpPr>
        <p:spPr>
          <a:xfrm>
            <a:off x="6734342" y="2390963"/>
            <a:ext cx="514864" cy="499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5"/>
                  <a:pt x="16242" y="15946"/>
                  <a:pt x="15117" y="15414"/>
                </a:cubicBezTo>
                <a:cubicBezTo>
                  <a:pt x="14189" y="14976"/>
                  <a:pt x="13657" y="14532"/>
                  <a:pt x="13491" y="14057"/>
                </a:cubicBezTo>
                <a:cubicBezTo>
                  <a:pt x="13377" y="13728"/>
                  <a:pt x="13428" y="13351"/>
                  <a:pt x="13649" y="12905"/>
                </a:cubicBezTo>
                <a:cubicBezTo>
                  <a:pt x="13815" y="12567"/>
                  <a:pt x="13972" y="12287"/>
                  <a:pt x="14117" y="12028"/>
                </a:cubicBezTo>
                <a:cubicBezTo>
                  <a:pt x="14730" y="10935"/>
                  <a:pt x="15203" y="10145"/>
                  <a:pt x="15203" y="7348"/>
                </a:cubicBezTo>
                <a:cubicBezTo>
                  <a:pt x="15203" y="3163"/>
                  <a:pt x="12787" y="2951"/>
                  <a:pt x="12309" y="2951"/>
                </a:cubicBezTo>
                <a:cubicBezTo>
                  <a:pt x="11917" y="2951"/>
                  <a:pt x="11672" y="3038"/>
                  <a:pt x="11435" y="3122"/>
                </a:cubicBezTo>
                <a:cubicBezTo>
                  <a:pt x="11175" y="3214"/>
                  <a:pt x="10907" y="3309"/>
                  <a:pt x="10296" y="3319"/>
                </a:cubicBezTo>
                <a:cubicBezTo>
                  <a:pt x="9190" y="3338"/>
                  <a:pt x="6873" y="3376"/>
                  <a:pt x="6873" y="7226"/>
                </a:cubicBezTo>
                <a:cubicBezTo>
                  <a:pt x="6873" y="9920"/>
                  <a:pt x="7574" y="11157"/>
                  <a:pt x="8125" y="12150"/>
                </a:cubicBezTo>
                <a:cubicBezTo>
                  <a:pt x="8266" y="12405"/>
                  <a:pt x="8399" y="12646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1"/>
                  <a:pt x="982" y="134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5"/>
                  <a:pt x="6362" y="16768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3"/>
                  <a:pt x="7855" y="9666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8"/>
                  <a:pt x="11461" y="4155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9"/>
                  <a:pt x="13840" y="10513"/>
                  <a:pt x="13261" y="11549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6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90"/>
                </a:cubicBezTo>
                <a:cubicBezTo>
                  <a:pt x="15525" y="19698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6" name="TextBox 13">
            <a:extLst>
              <a:ext uri="{FF2B5EF4-FFF2-40B4-BE49-F238E27FC236}">
                <a16:creationId xmlns:a16="http://schemas.microsoft.com/office/drawing/2014/main" id="{EA95DBCF-F1E2-4448-8D41-4052F3B7F5F4}"/>
              </a:ext>
            </a:extLst>
          </p:cNvPr>
          <p:cNvSpPr txBox="1"/>
          <p:nvPr/>
        </p:nvSpPr>
        <p:spPr>
          <a:xfrm>
            <a:off x="10551552" y="3039525"/>
            <a:ext cx="863121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AUSBLICK</a:t>
            </a:r>
          </a:p>
        </p:txBody>
      </p:sp>
      <p:sp>
        <p:nvSpPr>
          <p:cNvPr id="57" name="Oval 14">
            <a:extLst>
              <a:ext uri="{FF2B5EF4-FFF2-40B4-BE49-F238E27FC236}">
                <a16:creationId xmlns:a16="http://schemas.microsoft.com/office/drawing/2014/main" id="{414BF75D-D668-4C6D-9EF4-4D22C94F90B1}"/>
              </a:ext>
            </a:extLst>
          </p:cNvPr>
          <p:cNvSpPr/>
          <p:nvPr/>
        </p:nvSpPr>
        <p:spPr>
          <a:xfrm>
            <a:off x="10786411" y="3369053"/>
            <a:ext cx="393405" cy="393405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rPr>
              <a:t>6</a:t>
            </a:r>
          </a:p>
        </p:txBody>
      </p:sp>
      <p:sp>
        <p:nvSpPr>
          <p:cNvPr id="58" name="Shape 3694">
            <a:extLst>
              <a:ext uri="{FF2B5EF4-FFF2-40B4-BE49-F238E27FC236}">
                <a16:creationId xmlns:a16="http://schemas.microsoft.com/office/drawing/2014/main" id="{0D2F4E63-5DFE-4169-A87F-CEEC87B64EFD}"/>
              </a:ext>
            </a:extLst>
          </p:cNvPr>
          <p:cNvSpPr/>
          <p:nvPr/>
        </p:nvSpPr>
        <p:spPr>
          <a:xfrm>
            <a:off x="10697188" y="2446005"/>
            <a:ext cx="571850" cy="3721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057"/>
                </a:moveTo>
                <a:cubicBezTo>
                  <a:pt x="5378" y="20057"/>
                  <a:pt x="982" y="13446"/>
                  <a:pt x="982" y="10800"/>
                </a:cubicBezTo>
                <a:cubicBezTo>
                  <a:pt x="982" y="8156"/>
                  <a:pt x="5378" y="1543"/>
                  <a:pt x="10800" y="1543"/>
                </a:cubicBezTo>
                <a:cubicBezTo>
                  <a:pt x="16223" y="1543"/>
                  <a:pt x="20618" y="8156"/>
                  <a:pt x="20618" y="10800"/>
                </a:cubicBezTo>
                <a:cubicBezTo>
                  <a:pt x="20618" y="13446"/>
                  <a:pt x="16223" y="20057"/>
                  <a:pt x="10800" y="20057"/>
                </a:cubicBezTo>
                <a:moveTo>
                  <a:pt x="10800" y="0"/>
                </a:moveTo>
                <a:cubicBezTo>
                  <a:pt x="4835" y="0"/>
                  <a:pt x="0" y="7714"/>
                  <a:pt x="0" y="10800"/>
                </a:cubicBezTo>
                <a:cubicBezTo>
                  <a:pt x="0" y="13886"/>
                  <a:pt x="4835" y="21600"/>
                  <a:pt x="10800" y="21600"/>
                </a:cubicBezTo>
                <a:cubicBezTo>
                  <a:pt x="16765" y="21600"/>
                  <a:pt x="21600" y="13886"/>
                  <a:pt x="21600" y="10800"/>
                </a:cubicBezTo>
                <a:cubicBezTo>
                  <a:pt x="21600" y="7714"/>
                  <a:pt x="16765" y="0"/>
                  <a:pt x="10800" y="0"/>
                </a:cubicBezTo>
                <a:moveTo>
                  <a:pt x="10800" y="16971"/>
                </a:moveTo>
                <a:cubicBezTo>
                  <a:pt x="8631" y="16971"/>
                  <a:pt x="6873" y="14210"/>
                  <a:pt x="6873" y="10800"/>
                </a:cubicBezTo>
                <a:cubicBezTo>
                  <a:pt x="6873" y="7392"/>
                  <a:pt x="8631" y="4629"/>
                  <a:pt x="10800" y="4629"/>
                </a:cubicBezTo>
                <a:cubicBezTo>
                  <a:pt x="12969" y="4629"/>
                  <a:pt x="14727" y="7392"/>
                  <a:pt x="14727" y="10800"/>
                </a:cubicBezTo>
                <a:cubicBezTo>
                  <a:pt x="14727" y="14210"/>
                  <a:pt x="12969" y="16971"/>
                  <a:pt x="10800" y="16971"/>
                </a:cubicBezTo>
                <a:moveTo>
                  <a:pt x="10800" y="3087"/>
                </a:moveTo>
                <a:cubicBezTo>
                  <a:pt x="8088" y="3087"/>
                  <a:pt x="5891" y="6541"/>
                  <a:pt x="5891" y="10800"/>
                </a:cubicBezTo>
                <a:cubicBezTo>
                  <a:pt x="5891" y="15061"/>
                  <a:pt x="8088" y="18514"/>
                  <a:pt x="10800" y="18514"/>
                </a:cubicBezTo>
                <a:cubicBezTo>
                  <a:pt x="13512" y="18514"/>
                  <a:pt x="15709" y="15061"/>
                  <a:pt x="15709" y="10800"/>
                </a:cubicBezTo>
                <a:cubicBezTo>
                  <a:pt x="15709" y="6541"/>
                  <a:pt x="13512" y="3087"/>
                  <a:pt x="10800" y="3087"/>
                </a:cubicBezTo>
                <a:moveTo>
                  <a:pt x="10800" y="8486"/>
                </a:moveTo>
                <a:cubicBezTo>
                  <a:pt x="9987" y="8486"/>
                  <a:pt x="9327" y="9522"/>
                  <a:pt x="9327" y="10800"/>
                </a:cubicBezTo>
                <a:cubicBezTo>
                  <a:pt x="9327" y="12079"/>
                  <a:pt x="9987" y="13114"/>
                  <a:pt x="10800" y="13114"/>
                </a:cubicBezTo>
                <a:cubicBezTo>
                  <a:pt x="11613" y="13114"/>
                  <a:pt x="12273" y="12079"/>
                  <a:pt x="12273" y="10800"/>
                </a:cubicBezTo>
                <a:cubicBezTo>
                  <a:pt x="12273" y="9522"/>
                  <a:pt x="11613" y="8486"/>
                  <a:pt x="10800" y="848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5" name="TextBox 4">
            <a:extLst>
              <a:ext uri="{FF2B5EF4-FFF2-40B4-BE49-F238E27FC236}">
                <a16:creationId xmlns:a16="http://schemas.microsoft.com/office/drawing/2014/main" id="{E8365361-D447-4778-A601-6C5375689181}"/>
              </a:ext>
            </a:extLst>
          </p:cNvPr>
          <p:cNvSpPr txBox="1"/>
          <p:nvPr/>
        </p:nvSpPr>
        <p:spPr>
          <a:xfrm>
            <a:off x="473669" y="3004565"/>
            <a:ext cx="1590140" cy="298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ANFOR-</a:t>
            </a:r>
          </a:p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DERUNGEN</a:t>
            </a:r>
          </a:p>
        </p:txBody>
      </p:sp>
      <p:sp>
        <p:nvSpPr>
          <p:cNvPr id="46" name="Oval 14">
            <a:extLst>
              <a:ext uri="{FF2B5EF4-FFF2-40B4-BE49-F238E27FC236}">
                <a16:creationId xmlns:a16="http://schemas.microsoft.com/office/drawing/2014/main" id="{5C2E29A1-535C-4050-A817-E3212E402B39}"/>
              </a:ext>
            </a:extLst>
          </p:cNvPr>
          <p:cNvSpPr/>
          <p:nvPr/>
        </p:nvSpPr>
        <p:spPr>
          <a:xfrm>
            <a:off x="1058930" y="3353358"/>
            <a:ext cx="393405" cy="393405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rPr>
              <a:t>1</a:t>
            </a:r>
          </a:p>
        </p:txBody>
      </p:sp>
      <p:cxnSp>
        <p:nvCxnSpPr>
          <p:cNvPr id="69" name="Straight Connector 18">
            <a:extLst>
              <a:ext uri="{FF2B5EF4-FFF2-40B4-BE49-F238E27FC236}">
                <a16:creationId xmlns:a16="http://schemas.microsoft.com/office/drawing/2014/main" id="{E291E282-FF33-4095-B555-2DF0952E0FD5}"/>
              </a:ext>
            </a:extLst>
          </p:cNvPr>
          <p:cNvCxnSpPr>
            <a:cxnSpLocks/>
          </p:cNvCxnSpPr>
          <p:nvPr/>
        </p:nvCxnSpPr>
        <p:spPr>
          <a:xfrm>
            <a:off x="5497721" y="3550060"/>
            <a:ext cx="1200679" cy="10503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18">
            <a:extLst>
              <a:ext uri="{FF2B5EF4-FFF2-40B4-BE49-F238E27FC236}">
                <a16:creationId xmlns:a16="http://schemas.microsoft.com/office/drawing/2014/main" id="{4EF98EF3-2072-463F-8E3D-87B73B743A5B}"/>
              </a:ext>
            </a:extLst>
          </p:cNvPr>
          <p:cNvCxnSpPr>
            <a:cxnSpLocks/>
          </p:cNvCxnSpPr>
          <p:nvPr/>
        </p:nvCxnSpPr>
        <p:spPr>
          <a:xfrm>
            <a:off x="7249206" y="3560564"/>
            <a:ext cx="1466499" cy="4035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18">
            <a:extLst>
              <a:ext uri="{FF2B5EF4-FFF2-40B4-BE49-F238E27FC236}">
                <a16:creationId xmlns:a16="http://schemas.microsoft.com/office/drawing/2014/main" id="{65809F67-EF03-4DF9-8C36-6BC0D57681A3}"/>
              </a:ext>
            </a:extLst>
          </p:cNvPr>
          <p:cNvCxnSpPr>
            <a:cxnSpLocks/>
          </p:cNvCxnSpPr>
          <p:nvPr/>
        </p:nvCxnSpPr>
        <p:spPr>
          <a:xfrm flipV="1">
            <a:off x="9302364" y="3560563"/>
            <a:ext cx="1372324" cy="6493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18">
            <a:extLst>
              <a:ext uri="{FF2B5EF4-FFF2-40B4-BE49-F238E27FC236}">
                <a16:creationId xmlns:a16="http://schemas.microsoft.com/office/drawing/2014/main" id="{B7E49307-01DA-45B5-A027-53F1B091E2AB}"/>
              </a:ext>
            </a:extLst>
          </p:cNvPr>
          <p:cNvCxnSpPr>
            <a:cxnSpLocks/>
          </p:cNvCxnSpPr>
          <p:nvPr/>
        </p:nvCxnSpPr>
        <p:spPr>
          <a:xfrm>
            <a:off x="3495544" y="3568636"/>
            <a:ext cx="1465082" cy="0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18">
            <a:extLst>
              <a:ext uri="{FF2B5EF4-FFF2-40B4-BE49-F238E27FC236}">
                <a16:creationId xmlns:a16="http://schemas.microsoft.com/office/drawing/2014/main" id="{70EC0CDE-5091-4D81-A192-7BE1A475475A}"/>
              </a:ext>
            </a:extLst>
          </p:cNvPr>
          <p:cNvCxnSpPr>
            <a:cxnSpLocks/>
          </p:cNvCxnSpPr>
          <p:nvPr/>
        </p:nvCxnSpPr>
        <p:spPr>
          <a:xfrm>
            <a:off x="1517312" y="3560563"/>
            <a:ext cx="1491289" cy="8073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Shape 3613">
            <a:extLst>
              <a:ext uri="{FF2B5EF4-FFF2-40B4-BE49-F238E27FC236}">
                <a16:creationId xmlns:a16="http://schemas.microsoft.com/office/drawing/2014/main" id="{FC38FD46-8A20-45C1-A504-C241ED4BC574}"/>
              </a:ext>
            </a:extLst>
          </p:cNvPr>
          <p:cNvSpPr/>
          <p:nvPr/>
        </p:nvSpPr>
        <p:spPr>
          <a:xfrm>
            <a:off x="1020167" y="2393115"/>
            <a:ext cx="497145" cy="4969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130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03"/>
          <p:cNvSpPr/>
          <p:nvPr/>
        </p:nvSpPr>
        <p:spPr bwMode="auto">
          <a:xfrm>
            <a:off x="383458" y="501445"/>
            <a:ext cx="1332098" cy="54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5" name="Rechteck 104"/>
          <p:cNvSpPr/>
          <p:nvPr/>
        </p:nvSpPr>
        <p:spPr bwMode="auto">
          <a:xfrm>
            <a:off x="599607" y="5962563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36471DB-EFF6-4C6F-B300-DF01ABAAF3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41" r="38842"/>
          <a:stretch/>
        </p:blipFill>
        <p:spPr>
          <a:xfrm>
            <a:off x="0" y="0"/>
            <a:ext cx="1604999" cy="6858000"/>
          </a:xfrm>
          <a:prstGeom prst="rect">
            <a:avLst/>
          </a:prstGeom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AF5A792A-3EEB-4C3B-8403-BFE75E529058}"/>
              </a:ext>
            </a:extLst>
          </p:cNvPr>
          <p:cNvSpPr txBox="1"/>
          <p:nvPr/>
        </p:nvSpPr>
        <p:spPr>
          <a:xfrm>
            <a:off x="2102077" y="387554"/>
            <a:ext cx="7134688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5400" dirty="0">
                <a:latin typeface="Titillium Light" charset="0"/>
                <a:ea typeface="Titillium Light" charset="0"/>
                <a:cs typeface="Titillium Light" charset="0"/>
              </a:rPr>
              <a:t>Administration</a:t>
            </a:r>
            <a:endParaRPr lang="en-US" sz="54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BB65D311-B3EE-4831-8387-40D671862CE4}"/>
              </a:ext>
            </a:extLst>
          </p:cNvPr>
          <p:cNvSpPr txBox="1"/>
          <p:nvPr/>
        </p:nvSpPr>
        <p:spPr>
          <a:xfrm>
            <a:off x="2093885" y="1145115"/>
            <a:ext cx="4145550" cy="2523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2000" spc="300" dirty="0">
                <a:latin typeface="Titillium" charset="0"/>
                <a:ea typeface="Titillium" charset="0"/>
                <a:cs typeface="Titillium" charset="0"/>
              </a:rPr>
              <a:t>USER- UND KAMERAAKTIONEN</a:t>
            </a:r>
            <a:endParaRPr lang="en-US" sz="24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933D708-B731-4920-8F35-EF104B35F5B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321" r="1429"/>
          <a:stretch/>
        </p:blipFill>
        <p:spPr>
          <a:xfrm>
            <a:off x="1793027" y="1841243"/>
            <a:ext cx="2745774" cy="4417154"/>
          </a:xfrm>
          <a:prstGeom prst="rect">
            <a:avLst/>
          </a:prstGeom>
        </p:spPr>
      </p:pic>
      <p:pic>
        <p:nvPicPr>
          <p:cNvPr id="5" name="Grafik 4">
            <a:extLst>
              <a:ext uri="{FF2B5EF4-FFF2-40B4-BE49-F238E27FC236}">
                <a16:creationId xmlns:a16="http://schemas.microsoft.com/office/drawing/2014/main" id="{2B97CC77-B505-4476-AE64-54A29B1FA77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460" r="5740"/>
          <a:stretch/>
        </p:blipFill>
        <p:spPr>
          <a:xfrm>
            <a:off x="4675591" y="1841243"/>
            <a:ext cx="2840818" cy="4417154"/>
          </a:xfrm>
          <a:prstGeom prst="rect">
            <a:avLst/>
          </a:prstGeom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C46BE456-2A53-4E05-81BE-9CCD1BEA53A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53199" y="2325337"/>
            <a:ext cx="4322459" cy="160120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9C4F411A-64C3-4D9F-9791-BDF10F33C3A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53199" y="4034677"/>
            <a:ext cx="4322459" cy="16012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4972629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03"/>
          <p:cNvSpPr/>
          <p:nvPr/>
        </p:nvSpPr>
        <p:spPr bwMode="auto">
          <a:xfrm>
            <a:off x="383458" y="501445"/>
            <a:ext cx="1332098" cy="54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5" name="Rechteck 104"/>
          <p:cNvSpPr/>
          <p:nvPr/>
        </p:nvSpPr>
        <p:spPr bwMode="auto">
          <a:xfrm>
            <a:off x="599607" y="5962563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D3AB205-7818-4827-9326-931D5B999B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8" r="19931"/>
          <a:stretch/>
        </p:blipFill>
        <p:spPr>
          <a:xfrm>
            <a:off x="0" y="0"/>
            <a:ext cx="1626097" cy="6858000"/>
          </a:xfrm>
          <a:prstGeom prst="rect">
            <a:avLst/>
          </a:prstGeom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14508E63-BA71-41B9-937A-68244DF241C1}"/>
              </a:ext>
            </a:extLst>
          </p:cNvPr>
          <p:cNvSpPr txBox="1"/>
          <p:nvPr/>
        </p:nvSpPr>
        <p:spPr>
          <a:xfrm>
            <a:off x="2102077" y="602706"/>
            <a:ext cx="7134688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5400" dirty="0">
                <a:latin typeface="Titillium Light" charset="0"/>
                <a:ea typeface="Titillium Light" charset="0"/>
                <a:cs typeface="Titillium Light" charset="0"/>
              </a:rPr>
              <a:t>Kameraanbindung</a:t>
            </a:r>
            <a:endParaRPr lang="en-US" sz="54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0D1B25F5-02FF-48FA-BE2C-CEBEE99A53F3}"/>
              </a:ext>
            </a:extLst>
          </p:cNvPr>
          <p:cNvSpPr txBox="1"/>
          <p:nvPr/>
        </p:nvSpPr>
        <p:spPr>
          <a:xfrm>
            <a:off x="2093885" y="1360267"/>
            <a:ext cx="2994950" cy="2523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2000" spc="300" dirty="0">
                <a:latin typeface="Titillium" charset="0"/>
                <a:ea typeface="Titillium" charset="0"/>
                <a:cs typeface="Titillium" charset="0"/>
              </a:rPr>
              <a:t>ALLGEMEIN</a:t>
            </a:r>
            <a:endParaRPr lang="en-US" sz="24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74AD4E77-8981-4E40-9981-B89F2BD5F0B6}"/>
              </a:ext>
            </a:extLst>
          </p:cNvPr>
          <p:cNvSpPr txBox="1"/>
          <p:nvPr/>
        </p:nvSpPr>
        <p:spPr>
          <a:xfrm>
            <a:off x="2093885" y="2481327"/>
            <a:ext cx="9072811" cy="33239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latin typeface="Titillium"/>
              </a:rPr>
              <a:t>QuartzScheduler</a:t>
            </a:r>
            <a:r>
              <a:rPr lang="de-DE" sz="2400" dirty="0">
                <a:latin typeface="Titillium"/>
              </a:rPr>
              <a:t> für Zeitintervalle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Ggf. Erstellen der Ordnerstruktur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Speicherung auf dem Dateisystem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Erstellen der Thumbnails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Absetzen von SQL Befehlen und Abfragen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Log-Einträge</a:t>
            </a:r>
          </a:p>
        </p:txBody>
      </p:sp>
    </p:spTree>
    <p:extLst>
      <p:ext uri="{BB962C8B-B14F-4D97-AF65-F5344CB8AC3E}">
        <p14:creationId xmlns:p14="http://schemas.microsoft.com/office/powerpoint/2010/main" val="32758738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03"/>
          <p:cNvSpPr/>
          <p:nvPr/>
        </p:nvSpPr>
        <p:spPr bwMode="auto">
          <a:xfrm>
            <a:off x="383458" y="501445"/>
            <a:ext cx="1332098" cy="54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5" name="Rechteck 104"/>
          <p:cNvSpPr/>
          <p:nvPr/>
        </p:nvSpPr>
        <p:spPr bwMode="auto">
          <a:xfrm>
            <a:off x="599607" y="5962563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D3AB205-7818-4827-9326-931D5B999B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8" r="19931"/>
          <a:stretch/>
        </p:blipFill>
        <p:spPr>
          <a:xfrm>
            <a:off x="0" y="0"/>
            <a:ext cx="1626097" cy="6858000"/>
          </a:xfrm>
          <a:prstGeom prst="rect">
            <a:avLst/>
          </a:prstGeom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14508E63-BA71-41B9-937A-68244DF241C1}"/>
              </a:ext>
            </a:extLst>
          </p:cNvPr>
          <p:cNvSpPr txBox="1"/>
          <p:nvPr/>
        </p:nvSpPr>
        <p:spPr>
          <a:xfrm>
            <a:off x="2102077" y="602706"/>
            <a:ext cx="7134688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5400" dirty="0">
                <a:latin typeface="Titillium Light" charset="0"/>
                <a:ea typeface="Titillium Light" charset="0"/>
                <a:cs typeface="Titillium Light" charset="0"/>
              </a:rPr>
              <a:t>Kameraanbindung</a:t>
            </a:r>
            <a:endParaRPr lang="en-US" sz="54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0D1B25F5-02FF-48FA-BE2C-CEBEE99A53F3}"/>
              </a:ext>
            </a:extLst>
          </p:cNvPr>
          <p:cNvSpPr txBox="1"/>
          <p:nvPr/>
        </p:nvSpPr>
        <p:spPr>
          <a:xfrm>
            <a:off x="2093885" y="1360267"/>
            <a:ext cx="2994950" cy="2523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2000" spc="300" dirty="0">
                <a:latin typeface="Titillium" charset="0"/>
                <a:ea typeface="Titillium" charset="0"/>
                <a:cs typeface="Titillium" charset="0"/>
              </a:rPr>
              <a:t>DATENBANK</a:t>
            </a:r>
            <a:endParaRPr lang="en-US" sz="24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74AD4E77-8981-4E40-9981-B89F2BD5F0B6}"/>
              </a:ext>
            </a:extLst>
          </p:cNvPr>
          <p:cNvSpPr txBox="1"/>
          <p:nvPr/>
        </p:nvSpPr>
        <p:spPr>
          <a:xfrm>
            <a:off x="2093885" y="2426017"/>
            <a:ext cx="9072811" cy="4431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Informationen aus </a:t>
            </a:r>
            <a:r>
              <a:rPr lang="de-DE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cam</a:t>
            </a:r>
            <a:r>
              <a:rPr lang="de-DE" sz="2400" dirty="0">
                <a:latin typeface="Titillium"/>
              </a:rPr>
              <a:t> für: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Ordnerstruktur und Dateinamen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URL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Informationen aus </a:t>
            </a:r>
            <a:r>
              <a:rPr lang="de-DE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images</a:t>
            </a:r>
            <a:r>
              <a:rPr lang="de-DE" sz="2400" dirty="0">
                <a:latin typeface="Titillium"/>
              </a:rPr>
              <a:t> für: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Letzte geschriebene ID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Alle neuen Bilder erzeugen neuen Datensatz für </a:t>
            </a:r>
            <a:r>
              <a:rPr lang="de-DE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images</a:t>
            </a:r>
            <a:r>
              <a:rPr lang="de-DE" sz="2400" dirty="0">
                <a:latin typeface="Titillium"/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Titillium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Titillium"/>
            </a:endParaRPr>
          </a:p>
        </p:txBody>
      </p:sp>
    </p:spTree>
    <p:extLst>
      <p:ext uri="{BB962C8B-B14F-4D97-AF65-F5344CB8AC3E}">
        <p14:creationId xmlns:p14="http://schemas.microsoft.com/office/powerpoint/2010/main" val="4935121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03"/>
          <p:cNvSpPr/>
          <p:nvPr/>
        </p:nvSpPr>
        <p:spPr bwMode="auto">
          <a:xfrm>
            <a:off x="383458" y="501445"/>
            <a:ext cx="1332098" cy="54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5" name="Rechteck 104"/>
          <p:cNvSpPr/>
          <p:nvPr/>
        </p:nvSpPr>
        <p:spPr bwMode="auto">
          <a:xfrm>
            <a:off x="599607" y="5962563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D3AB205-7818-4827-9326-931D5B999B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8" r="19931"/>
          <a:stretch/>
        </p:blipFill>
        <p:spPr>
          <a:xfrm>
            <a:off x="0" y="0"/>
            <a:ext cx="1626097" cy="6858000"/>
          </a:xfrm>
          <a:prstGeom prst="rect">
            <a:avLst/>
          </a:prstGeom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14508E63-BA71-41B9-937A-68244DF241C1}"/>
              </a:ext>
            </a:extLst>
          </p:cNvPr>
          <p:cNvSpPr txBox="1"/>
          <p:nvPr/>
        </p:nvSpPr>
        <p:spPr>
          <a:xfrm>
            <a:off x="2102077" y="602706"/>
            <a:ext cx="7134688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5400" dirty="0">
                <a:latin typeface="Titillium Light" charset="0"/>
                <a:ea typeface="Titillium Light" charset="0"/>
                <a:cs typeface="Titillium Light" charset="0"/>
              </a:rPr>
              <a:t>Kameraanbindung</a:t>
            </a:r>
            <a:endParaRPr lang="en-US" sz="54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0D1B25F5-02FF-48FA-BE2C-CEBEE99A53F3}"/>
              </a:ext>
            </a:extLst>
          </p:cNvPr>
          <p:cNvSpPr txBox="1"/>
          <p:nvPr/>
        </p:nvSpPr>
        <p:spPr>
          <a:xfrm>
            <a:off x="2093885" y="1360267"/>
            <a:ext cx="2994950" cy="2523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2000" spc="300" dirty="0">
                <a:latin typeface="Titillium" charset="0"/>
                <a:ea typeface="Titillium" charset="0"/>
                <a:cs typeface="Titillium" charset="0"/>
              </a:rPr>
              <a:t>DATEISYSTEM</a:t>
            </a:r>
            <a:endParaRPr lang="en-US" sz="24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74AD4E77-8981-4E40-9981-B89F2BD5F0B6}"/>
              </a:ext>
            </a:extLst>
          </p:cNvPr>
          <p:cNvSpPr txBox="1"/>
          <p:nvPr/>
        </p:nvSpPr>
        <p:spPr>
          <a:xfrm>
            <a:off x="2093885" y="2481327"/>
            <a:ext cx="9072811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Speicherung in folgender Struktur:	\</a:t>
            </a:r>
            <a:r>
              <a:rPr lang="en-US" sz="2400" dirty="0" err="1"/>
              <a:t>WebContent</a:t>
            </a:r>
            <a:r>
              <a:rPr lang="en-US" sz="2400" dirty="0"/>
              <a:t>\images\</a:t>
            </a:r>
            <a:r>
              <a:rPr lang="en-US" sz="2400" dirty="0" err="1"/>
              <a:t>Kamera</a:t>
            </a:r>
            <a:r>
              <a:rPr lang="en-US" sz="2400" dirty="0"/>
              <a:t>-ID\</a:t>
            </a:r>
            <a:r>
              <a:rPr lang="en-US" sz="2400" dirty="0" err="1"/>
              <a:t>Jahr</a:t>
            </a:r>
            <a:r>
              <a:rPr lang="en-US" sz="2400" dirty="0"/>
              <a:t>\Monat\Tag\</a:t>
            </a: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Dateiname:</a:t>
            </a:r>
          </a:p>
          <a:p>
            <a:r>
              <a:rPr lang="de-DE" sz="2400" dirty="0"/>
              <a:t>	Kameraname Jahr-Monat-Tag Stunden-Minuten-Sekunden.jpg</a:t>
            </a:r>
            <a:endParaRPr lang="en-US" sz="2400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3FD6A97-3496-4B83-AE60-E72664BDA231}"/>
              </a:ext>
            </a:extLst>
          </p:cNvPr>
          <p:cNvGrpSpPr/>
          <p:nvPr/>
        </p:nvGrpSpPr>
        <p:grpSpPr>
          <a:xfrm>
            <a:off x="1715556" y="4298319"/>
            <a:ext cx="10035816" cy="1664244"/>
            <a:chOff x="669207" y="4162424"/>
            <a:chExt cx="10684594" cy="1771831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D51CFBFA-46D4-4C56-9B3A-A5FFE28F5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207" y="4162424"/>
              <a:ext cx="10684593" cy="381001"/>
            </a:xfrm>
            <a:prstGeom prst="rect">
              <a:avLst/>
            </a:prstGeom>
          </p:spPr>
        </p:pic>
        <p:sp>
          <p:nvSpPr>
            <p:cNvPr id="12" name="Geschweifte Klammer rechts 11">
              <a:extLst>
                <a:ext uri="{FF2B5EF4-FFF2-40B4-BE49-F238E27FC236}">
                  <a16:creationId xmlns:a16="http://schemas.microsoft.com/office/drawing/2014/main" id="{F497B4CB-6726-4FC0-9DE1-9D764B46D06A}"/>
                </a:ext>
              </a:extLst>
            </p:cNvPr>
            <p:cNvSpPr/>
            <p:nvPr/>
          </p:nvSpPr>
          <p:spPr>
            <a:xfrm rot="5400000">
              <a:off x="7991079" y="1702196"/>
              <a:ext cx="381000" cy="6344445"/>
            </a:xfrm>
            <a:prstGeom prst="rightBrac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3" name="Verbinder: gewinkelt 12">
              <a:extLst>
                <a:ext uri="{FF2B5EF4-FFF2-40B4-BE49-F238E27FC236}">
                  <a16:creationId xmlns:a16="http://schemas.microsoft.com/office/drawing/2014/main" id="{A192B5D0-99B4-4824-82D3-189CE2A1D34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562342" y="4543425"/>
              <a:ext cx="723783" cy="400050"/>
            </a:xfrm>
            <a:prstGeom prst="bentConnector3">
              <a:avLst>
                <a:gd name="adj1" fmla="val 650"/>
              </a:avLst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Verbinder: gewinkelt 13">
              <a:extLst>
                <a:ext uri="{FF2B5EF4-FFF2-40B4-BE49-F238E27FC236}">
                  <a16:creationId xmlns:a16="http://schemas.microsoft.com/office/drawing/2014/main" id="{3B99C2EE-6100-4C76-94A6-04960972973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562342" y="4543424"/>
              <a:ext cx="1209561" cy="657225"/>
            </a:xfrm>
            <a:prstGeom prst="bentConnector3">
              <a:avLst>
                <a:gd name="adj1" fmla="val 389"/>
              </a:avLst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Verbinder: gewinkelt 14">
              <a:extLst>
                <a:ext uri="{FF2B5EF4-FFF2-40B4-BE49-F238E27FC236}">
                  <a16:creationId xmlns:a16="http://schemas.microsoft.com/office/drawing/2014/main" id="{44EAE9BF-8258-4B90-ADB1-40CD6A7697C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562341" y="4543425"/>
              <a:ext cx="1752724" cy="928688"/>
            </a:xfrm>
            <a:prstGeom prst="bentConnector3">
              <a:avLst>
                <a:gd name="adj1" fmla="val 276"/>
              </a:avLst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Verbinder: gewinkelt 15">
              <a:extLst>
                <a:ext uri="{FF2B5EF4-FFF2-40B4-BE49-F238E27FC236}">
                  <a16:creationId xmlns:a16="http://schemas.microsoft.com/office/drawing/2014/main" id="{E71B4A57-29D0-4B74-A29E-05806DB64B4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562340" y="4543424"/>
              <a:ext cx="2123960" cy="1243014"/>
            </a:xfrm>
            <a:prstGeom prst="bentConnector3">
              <a:avLst>
                <a:gd name="adj1" fmla="val -451"/>
              </a:avLst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D961494-6607-4DD1-8B95-01FEA7A76353}"/>
                </a:ext>
              </a:extLst>
            </p:cNvPr>
            <p:cNvSpPr txBox="1"/>
            <p:nvPr/>
          </p:nvSpPr>
          <p:spPr>
            <a:xfrm>
              <a:off x="1028700" y="4733926"/>
              <a:ext cx="153364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b="1" dirty="0"/>
                <a:t>KameraID</a:t>
              </a:r>
            </a:p>
            <a:p>
              <a:pPr algn="r"/>
              <a:r>
                <a:rPr lang="de-DE" b="1" dirty="0"/>
                <a:t>Jahr</a:t>
              </a:r>
            </a:p>
            <a:p>
              <a:pPr algn="r"/>
              <a:r>
                <a:rPr lang="de-DE" b="1" dirty="0"/>
                <a:t>Monat</a:t>
              </a:r>
            </a:p>
            <a:p>
              <a:pPr algn="r"/>
              <a:r>
                <a:rPr lang="de-DE" b="1" dirty="0"/>
                <a:t>Tag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83F6405F-2620-49C1-823F-5C8FCDBF3ACF}"/>
                </a:ext>
              </a:extLst>
            </p:cNvPr>
            <p:cNvSpPr txBox="1"/>
            <p:nvPr/>
          </p:nvSpPr>
          <p:spPr>
            <a:xfrm>
              <a:off x="7414758" y="5199856"/>
              <a:ext cx="1533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/>
                <a:t>Dateiname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62176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03"/>
          <p:cNvSpPr/>
          <p:nvPr/>
        </p:nvSpPr>
        <p:spPr bwMode="auto">
          <a:xfrm>
            <a:off x="383458" y="501445"/>
            <a:ext cx="1332098" cy="54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5" name="Rechteck 104"/>
          <p:cNvSpPr/>
          <p:nvPr/>
        </p:nvSpPr>
        <p:spPr bwMode="auto">
          <a:xfrm>
            <a:off x="599607" y="5962563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4098" name="Picture 2" descr="A long elevated road along the seashore">
            <a:extLst>
              <a:ext uri="{FF2B5EF4-FFF2-40B4-BE49-F238E27FC236}">
                <a16:creationId xmlns:a16="http://schemas.microsoft.com/office/drawing/2014/main" id="{3F0B2547-903E-4C35-A33F-30F21B5BDE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8" r="52219"/>
          <a:stretch/>
        </p:blipFill>
        <p:spPr bwMode="auto">
          <a:xfrm>
            <a:off x="0" y="0"/>
            <a:ext cx="174171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64458423-4823-4C0E-BF7C-4BE51EC7B8CC}"/>
              </a:ext>
            </a:extLst>
          </p:cNvPr>
          <p:cNvSpPr txBox="1"/>
          <p:nvPr/>
        </p:nvSpPr>
        <p:spPr>
          <a:xfrm>
            <a:off x="2102077" y="602706"/>
            <a:ext cx="7134688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5400" dirty="0">
                <a:latin typeface="Titillium Light" charset="0"/>
                <a:ea typeface="Titillium Light" charset="0"/>
                <a:cs typeface="Titillium Light" charset="0"/>
              </a:rPr>
              <a:t>Ausblick</a:t>
            </a:r>
            <a:endParaRPr lang="en-US" sz="54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431AC4E0-7A77-477B-A340-2BA206BB29D6}"/>
              </a:ext>
            </a:extLst>
          </p:cNvPr>
          <p:cNvSpPr txBox="1"/>
          <p:nvPr/>
        </p:nvSpPr>
        <p:spPr>
          <a:xfrm>
            <a:off x="2093884" y="1360267"/>
            <a:ext cx="743111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2000" spc="300" dirty="0">
                <a:latin typeface="Titillium" charset="0"/>
                <a:ea typeface="Titillium" charset="0"/>
                <a:cs typeface="Titillium" charset="0"/>
              </a:rPr>
              <a:t>KORREKTUREN UND VERBESSERUNGSVORSCHLÄGE</a:t>
            </a:r>
            <a:endParaRPr lang="en-US" sz="20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406BB8BE-959A-4EAD-98BC-D66D5A545265}"/>
              </a:ext>
            </a:extLst>
          </p:cNvPr>
          <p:cNvSpPr txBox="1"/>
          <p:nvPr/>
        </p:nvSpPr>
        <p:spPr>
          <a:xfrm>
            <a:off x="2093885" y="2481327"/>
            <a:ext cx="9072811" cy="33239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Keine Klartextpasswörter (Stichwort: Hash)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Ändern des eigenen Passwortes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 charset="0"/>
                <a:ea typeface="Titillium" charset="0"/>
                <a:cs typeface="Titillium" charset="0"/>
              </a:rPr>
              <a:t>Rechtsklick offenbart Dateisystem</a:t>
            </a:r>
            <a:endParaRPr lang="de-DE" sz="2400" dirty="0">
              <a:latin typeface="Titillium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 charset="0"/>
                <a:ea typeface="Titillium" charset="0"/>
                <a:cs typeface="Titillium" charset="0"/>
              </a:rPr>
              <a:t>Datumsauswahl nicht sequentiell, sondern in einer View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 charset="0"/>
                <a:ea typeface="Titillium" charset="0"/>
                <a:cs typeface="Titillium" charset="0"/>
              </a:rPr>
              <a:t>Anzeigeprobleme aktuelles Bild während dem Auslösen des Triggers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Titillium"/>
            </a:endParaRPr>
          </a:p>
        </p:txBody>
      </p:sp>
    </p:spTree>
    <p:extLst>
      <p:ext uri="{BB962C8B-B14F-4D97-AF65-F5344CB8AC3E}">
        <p14:creationId xmlns:p14="http://schemas.microsoft.com/office/powerpoint/2010/main" val="16128453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03"/>
          <p:cNvSpPr/>
          <p:nvPr/>
        </p:nvSpPr>
        <p:spPr bwMode="auto">
          <a:xfrm>
            <a:off x="383458" y="501445"/>
            <a:ext cx="1332098" cy="54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5" name="Rechteck 104"/>
          <p:cNvSpPr/>
          <p:nvPr/>
        </p:nvSpPr>
        <p:spPr bwMode="auto">
          <a:xfrm>
            <a:off x="599607" y="5962563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4098" name="Picture 2" descr="A long elevated road along the seashore">
            <a:extLst>
              <a:ext uri="{FF2B5EF4-FFF2-40B4-BE49-F238E27FC236}">
                <a16:creationId xmlns:a16="http://schemas.microsoft.com/office/drawing/2014/main" id="{3F0B2547-903E-4C35-A33F-30F21B5BDE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8" r="52219"/>
          <a:stretch/>
        </p:blipFill>
        <p:spPr bwMode="auto">
          <a:xfrm>
            <a:off x="0" y="0"/>
            <a:ext cx="174171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64458423-4823-4C0E-BF7C-4BE51EC7B8CC}"/>
              </a:ext>
            </a:extLst>
          </p:cNvPr>
          <p:cNvSpPr txBox="1"/>
          <p:nvPr/>
        </p:nvSpPr>
        <p:spPr>
          <a:xfrm>
            <a:off x="2102077" y="602706"/>
            <a:ext cx="7134688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5400" dirty="0">
                <a:latin typeface="Titillium Light" charset="0"/>
                <a:ea typeface="Titillium Light" charset="0"/>
                <a:cs typeface="Titillium Light" charset="0"/>
              </a:rPr>
              <a:t>Ausblick</a:t>
            </a:r>
            <a:endParaRPr lang="en-US" sz="54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431AC4E0-7A77-477B-A340-2BA206BB29D6}"/>
              </a:ext>
            </a:extLst>
          </p:cNvPr>
          <p:cNvSpPr txBox="1"/>
          <p:nvPr/>
        </p:nvSpPr>
        <p:spPr>
          <a:xfrm>
            <a:off x="2093884" y="1360267"/>
            <a:ext cx="743111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2000" spc="300" dirty="0">
                <a:latin typeface="Titillium" charset="0"/>
                <a:ea typeface="Titillium" charset="0"/>
                <a:cs typeface="Titillium" charset="0"/>
              </a:rPr>
              <a:t>KORREKTUREN UND VERBESSERUNGSVORSCHLÄGE</a:t>
            </a:r>
            <a:endParaRPr lang="en-US" sz="20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406BB8BE-959A-4EAD-98BC-D66D5A545265}"/>
              </a:ext>
            </a:extLst>
          </p:cNvPr>
          <p:cNvSpPr txBox="1"/>
          <p:nvPr/>
        </p:nvSpPr>
        <p:spPr>
          <a:xfrm>
            <a:off x="2093885" y="2481327"/>
            <a:ext cx="9072811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Beschränkung Anzahl der Bilder (Löschen alles älter x Tage)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Abgleich Datenbank mit dem Dateisystem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Wiederverwendung der letzten vergebenen ID fehlerbehaftet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Feinere Skalierung der Rechte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Admin kann sich selbst löschen</a:t>
            </a:r>
          </a:p>
        </p:txBody>
      </p:sp>
    </p:spTree>
    <p:extLst>
      <p:ext uri="{BB962C8B-B14F-4D97-AF65-F5344CB8AC3E}">
        <p14:creationId xmlns:p14="http://schemas.microsoft.com/office/powerpoint/2010/main" val="41738173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10"/>
          <p:cNvSpPr txBox="1"/>
          <p:nvPr/>
        </p:nvSpPr>
        <p:spPr>
          <a:xfrm>
            <a:off x="6448720" y="2763986"/>
            <a:ext cx="4733630" cy="8974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3600" dirty="0">
                <a:latin typeface="Titillium Light" charset="0"/>
                <a:ea typeface="Titillium Light" charset="0"/>
                <a:cs typeface="Titillium Light" charset="0"/>
              </a:rPr>
              <a:t>Danke für die Aufmerksamkeit.</a:t>
            </a:r>
            <a:endParaRPr lang="en-US" sz="36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27" name="TextBox 11"/>
          <p:cNvSpPr txBox="1"/>
          <p:nvPr/>
        </p:nvSpPr>
        <p:spPr>
          <a:xfrm>
            <a:off x="6463234" y="3753680"/>
            <a:ext cx="3204403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1000" spc="300" dirty="0">
                <a:latin typeface="Titillium" charset="0"/>
                <a:ea typeface="Titillium" charset="0"/>
                <a:cs typeface="Titillium" charset="0"/>
              </a:rPr>
              <a:t>FRAGEN GERNE NACH DER LIVE-DEMO</a:t>
            </a:r>
            <a:endParaRPr lang="en-US" sz="10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599607" y="569626"/>
            <a:ext cx="1004341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30" name="Rechteck 29"/>
          <p:cNvSpPr/>
          <p:nvPr/>
        </p:nvSpPr>
        <p:spPr bwMode="auto">
          <a:xfrm>
            <a:off x="599607" y="5998876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16" name="Bildplatzhalter 16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0EBCA795-B0FC-4F82-820F-A6D5FB3A518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8" r="14618"/>
          <a:stretch>
            <a:fillRect/>
          </a:stretch>
        </p:blipFill>
        <p:spPr>
          <a:xfrm>
            <a:off x="3146189" y="2073989"/>
            <a:ext cx="1620988" cy="2822718"/>
          </a:xfrm>
        </p:spPr>
      </p:pic>
    </p:spTree>
    <p:extLst>
      <p:ext uri="{BB962C8B-B14F-4D97-AF65-F5344CB8AC3E}">
        <p14:creationId xmlns:p14="http://schemas.microsoft.com/office/powerpoint/2010/main" val="875880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03"/>
          <p:cNvSpPr/>
          <p:nvPr/>
        </p:nvSpPr>
        <p:spPr bwMode="auto">
          <a:xfrm>
            <a:off x="383458" y="501445"/>
            <a:ext cx="1332098" cy="54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5" name="Rechteck 104"/>
          <p:cNvSpPr/>
          <p:nvPr/>
        </p:nvSpPr>
        <p:spPr bwMode="auto">
          <a:xfrm>
            <a:off x="599607" y="5962563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39" name="TextBox 10"/>
          <p:cNvSpPr txBox="1"/>
          <p:nvPr/>
        </p:nvSpPr>
        <p:spPr>
          <a:xfrm>
            <a:off x="2102077" y="602706"/>
            <a:ext cx="4961332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5400" dirty="0">
                <a:latin typeface="Titillium Light" charset="0"/>
                <a:ea typeface="Titillium Light" charset="0"/>
                <a:cs typeface="Titillium Light" charset="0"/>
              </a:rPr>
              <a:t>Anforderungen</a:t>
            </a:r>
            <a:endParaRPr lang="en-US" sz="54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40" name="TextBox 11"/>
          <p:cNvSpPr txBox="1"/>
          <p:nvPr/>
        </p:nvSpPr>
        <p:spPr>
          <a:xfrm>
            <a:off x="2093885" y="1360267"/>
            <a:ext cx="2031893" cy="2523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2000" spc="300" dirty="0">
                <a:latin typeface="Titillium" charset="0"/>
                <a:ea typeface="Titillium" charset="0"/>
                <a:cs typeface="Titillium" charset="0"/>
              </a:rPr>
              <a:t>ALLGEMEIN</a:t>
            </a:r>
            <a:endParaRPr lang="en-US" sz="24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669D4CE7-9FB4-4826-820D-FC82E193489E}"/>
              </a:ext>
            </a:extLst>
          </p:cNvPr>
          <p:cNvSpPr txBox="1"/>
          <p:nvPr/>
        </p:nvSpPr>
        <p:spPr>
          <a:xfrm>
            <a:off x="2093885" y="2481327"/>
            <a:ext cx="9072811" cy="27127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Verwaltung verschiedener Webcams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Nutzerverwaltung mit Rechtevergabe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Administrationsmöglichkeit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Such-Funktion für gespeicherte Bilder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latin typeface="Titillium"/>
              </a:rPr>
              <a:t>Logging</a:t>
            </a:r>
            <a:r>
              <a:rPr lang="de-DE" sz="2400" dirty="0">
                <a:latin typeface="Titillium"/>
              </a:rPr>
              <a:t>-Funktionalität</a:t>
            </a:r>
          </a:p>
        </p:txBody>
      </p:sp>
      <p:pic>
        <p:nvPicPr>
          <p:cNvPr id="1026" name="Picture 2" descr="An overhead shot of a person writing in a planner on a desk">
            <a:extLst>
              <a:ext uri="{FF2B5EF4-FFF2-40B4-BE49-F238E27FC236}">
                <a16:creationId xmlns:a16="http://schemas.microsoft.com/office/drawing/2014/main" id="{711CC187-6FB1-42EA-9D34-20675525EF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20" r="39150"/>
          <a:stretch/>
        </p:blipFill>
        <p:spPr bwMode="auto">
          <a:xfrm>
            <a:off x="-3063" y="0"/>
            <a:ext cx="1408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641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03"/>
          <p:cNvSpPr/>
          <p:nvPr/>
        </p:nvSpPr>
        <p:spPr bwMode="auto">
          <a:xfrm>
            <a:off x="383458" y="501445"/>
            <a:ext cx="1332098" cy="54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5" name="Rechteck 104"/>
          <p:cNvSpPr/>
          <p:nvPr/>
        </p:nvSpPr>
        <p:spPr bwMode="auto">
          <a:xfrm>
            <a:off x="599607" y="5962563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39" name="TextBox 10"/>
          <p:cNvSpPr txBox="1"/>
          <p:nvPr/>
        </p:nvSpPr>
        <p:spPr>
          <a:xfrm>
            <a:off x="2102077" y="602706"/>
            <a:ext cx="4961332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5400" dirty="0">
                <a:latin typeface="Titillium Light" charset="0"/>
                <a:ea typeface="Titillium Light" charset="0"/>
                <a:cs typeface="Titillium Light" charset="0"/>
              </a:rPr>
              <a:t>Anforderungen</a:t>
            </a:r>
            <a:endParaRPr lang="en-US" sz="54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40" name="TextBox 11"/>
          <p:cNvSpPr txBox="1"/>
          <p:nvPr/>
        </p:nvSpPr>
        <p:spPr>
          <a:xfrm>
            <a:off x="2093885" y="1360267"/>
            <a:ext cx="2994950" cy="2523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2000" spc="300" dirty="0">
                <a:latin typeface="Titillium" charset="0"/>
                <a:ea typeface="Titillium" charset="0"/>
                <a:cs typeface="Titillium" charset="0"/>
              </a:rPr>
              <a:t>NUTZERVERWALTUNG</a:t>
            </a:r>
            <a:endParaRPr lang="en-US" sz="24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669D4CE7-9FB4-4826-820D-FC82E193489E}"/>
              </a:ext>
            </a:extLst>
          </p:cNvPr>
          <p:cNvSpPr txBox="1"/>
          <p:nvPr/>
        </p:nvSpPr>
        <p:spPr>
          <a:xfrm>
            <a:off x="2093885" y="2481327"/>
            <a:ext cx="9072811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Hinzufügen neuer Nutzer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Löschen bestehender Nutzer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Bearbeiten der Rechte von vorhandenen Nutzern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Zuweisen von Kameras</a:t>
            </a:r>
          </a:p>
        </p:txBody>
      </p:sp>
      <p:pic>
        <p:nvPicPr>
          <p:cNvPr id="1026" name="Picture 2" descr="An overhead shot of a person writing in a planner on a desk">
            <a:extLst>
              <a:ext uri="{FF2B5EF4-FFF2-40B4-BE49-F238E27FC236}">
                <a16:creationId xmlns:a16="http://schemas.microsoft.com/office/drawing/2014/main" id="{711CC187-6FB1-42EA-9D34-20675525EF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20" r="39150"/>
          <a:stretch/>
        </p:blipFill>
        <p:spPr bwMode="auto">
          <a:xfrm>
            <a:off x="-3063" y="0"/>
            <a:ext cx="1408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90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03"/>
          <p:cNvSpPr/>
          <p:nvPr/>
        </p:nvSpPr>
        <p:spPr bwMode="auto">
          <a:xfrm>
            <a:off x="383458" y="501445"/>
            <a:ext cx="1332098" cy="54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5" name="Rechteck 104"/>
          <p:cNvSpPr/>
          <p:nvPr/>
        </p:nvSpPr>
        <p:spPr bwMode="auto">
          <a:xfrm>
            <a:off x="599607" y="5962563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39" name="TextBox 10"/>
          <p:cNvSpPr txBox="1"/>
          <p:nvPr/>
        </p:nvSpPr>
        <p:spPr>
          <a:xfrm>
            <a:off x="2102077" y="602706"/>
            <a:ext cx="4961332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5400" dirty="0">
                <a:latin typeface="Titillium Light" charset="0"/>
                <a:ea typeface="Titillium Light" charset="0"/>
                <a:cs typeface="Titillium Light" charset="0"/>
              </a:rPr>
              <a:t>Anforderungen</a:t>
            </a:r>
            <a:endParaRPr lang="en-US" sz="54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40" name="TextBox 11"/>
          <p:cNvSpPr txBox="1"/>
          <p:nvPr/>
        </p:nvSpPr>
        <p:spPr>
          <a:xfrm>
            <a:off x="2093885" y="1360267"/>
            <a:ext cx="2994950" cy="2523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2000" spc="300" dirty="0">
                <a:latin typeface="Titillium" charset="0"/>
                <a:ea typeface="Titillium" charset="0"/>
                <a:cs typeface="Titillium" charset="0"/>
              </a:rPr>
              <a:t>KAMERAVERWALTUNG</a:t>
            </a:r>
            <a:endParaRPr lang="en-US" sz="24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669D4CE7-9FB4-4826-820D-FC82E193489E}"/>
              </a:ext>
            </a:extLst>
          </p:cNvPr>
          <p:cNvSpPr txBox="1"/>
          <p:nvPr/>
        </p:nvSpPr>
        <p:spPr>
          <a:xfrm>
            <a:off x="2093885" y="2481327"/>
            <a:ext cx="9072811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Alle 5 Minuten ein Bild (Zeit einstellbar)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Neue Kameras hinzufügen / Alte Kameras entferne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Datenbank: Eintrag mit Speicherort der Bilder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Dateisystem: Speicherort der Bilder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Erstellen von Thumbnails </a:t>
            </a:r>
          </a:p>
        </p:txBody>
      </p:sp>
      <p:pic>
        <p:nvPicPr>
          <p:cNvPr id="1026" name="Picture 2" descr="An overhead shot of a person writing in a planner on a desk">
            <a:extLst>
              <a:ext uri="{FF2B5EF4-FFF2-40B4-BE49-F238E27FC236}">
                <a16:creationId xmlns:a16="http://schemas.microsoft.com/office/drawing/2014/main" id="{711CC187-6FB1-42EA-9D34-20675525EF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20" r="39150"/>
          <a:stretch/>
        </p:blipFill>
        <p:spPr bwMode="auto">
          <a:xfrm>
            <a:off x="-3063" y="0"/>
            <a:ext cx="1408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6028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03"/>
          <p:cNvSpPr/>
          <p:nvPr/>
        </p:nvSpPr>
        <p:spPr bwMode="auto">
          <a:xfrm>
            <a:off x="383458" y="501445"/>
            <a:ext cx="1332098" cy="54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5" name="Rechteck 104"/>
          <p:cNvSpPr/>
          <p:nvPr/>
        </p:nvSpPr>
        <p:spPr bwMode="auto">
          <a:xfrm>
            <a:off x="599607" y="5962563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652CC39-260D-4AFA-AB6C-7A822DF50C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81"/>
          <a:stretch/>
        </p:blipFill>
        <p:spPr>
          <a:xfrm rot="5400000">
            <a:off x="-2735965" y="2715341"/>
            <a:ext cx="6858002" cy="142731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A8C83DF-D242-4062-8039-24434DE25B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00" t="20812" r="25000" b="10880"/>
          <a:stretch/>
        </p:blipFill>
        <p:spPr>
          <a:xfrm>
            <a:off x="3591360" y="1573077"/>
            <a:ext cx="6096000" cy="4682217"/>
          </a:xfrm>
          <a:prstGeom prst="rect">
            <a:avLst/>
          </a:prstGeom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8644E874-2DC6-45E2-BE77-B1DDC5DEF158}"/>
              </a:ext>
            </a:extLst>
          </p:cNvPr>
          <p:cNvSpPr txBox="1"/>
          <p:nvPr/>
        </p:nvSpPr>
        <p:spPr>
          <a:xfrm>
            <a:off x="2102077" y="602706"/>
            <a:ext cx="632630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5400" dirty="0">
                <a:latin typeface="Titillium Light" charset="0"/>
                <a:ea typeface="Titillium Light" charset="0"/>
                <a:cs typeface="Titillium Light" charset="0"/>
              </a:rPr>
              <a:t>Konzept &amp; </a:t>
            </a:r>
            <a:r>
              <a:rPr lang="de-DE" sz="5400" dirty="0" err="1">
                <a:latin typeface="Titillium Light" charset="0"/>
                <a:ea typeface="Titillium Light" charset="0"/>
                <a:cs typeface="Titillium Light" charset="0"/>
              </a:rPr>
              <a:t>Wireframes</a:t>
            </a:r>
            <a:endParaRPr lang="en-US" sz="54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A94E94CA-8E01-4B78-AE6A-ED95B33C2AB5}"/>
              </a:ext>
            </a:extLst>
          </p:cNvPr>
          <p:cNvSpPr txBox="1"/>
          <p:nvPr/>
        </p:nvSpPr>
        <p:spPr>
          <a:xfrm>
            <a:off x="2093885" y="1360267"/>
            <a:ext cx="2994950" cy="2523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2000" spc="300" dirty="0">
                <a:latin typeface="Titillium" charset="0"/>
                <a:ea typeface="Titillium" charset="0"/>
                <a:cs typeface="Titillium" charset="0"/>
              </a:rPr>
              <a:t>USE CASES</a:t>
            </a:r>
            <a:endParaRPr lang="en-US" sz="2400" spc="300" dirty="0">
              <a:latin typeface="Titillium" charset="0"/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2501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03"/>
          <p:cNvSpPr/>
          <p:nvPr/>
        </p:nvSpPr>
        <p:spPr bwMode="auto">
          <a:xfrm>
            <a:off x="383458" y="501445"/>
            <a:ext cx="1332098" cy="54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5" name="Rechteck 104"/>
          <p:cNvSpPr/>
          <p:nvPr/>
        </p:nvSpPr>
        <p:spPr bwMode="auto">
          <a:xfrm>
            <a:off x="599607" y="5962563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39" name="TextBox 10"/>
          <p:cNvSpPr txBox="1"/>
          <p:nvPr/>
        </p:nvSpPr>
        <p:spPr>
          <a:xfrm>
            <a:off x="7342503" y="550553"/>
            <a:ext cx="4332231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3600" dirty="0">
                <a:latin typeface="Titillium Light" charset="0"/>
                <a:ea typeface="Titillium Light" charset="0"/>
                <a:cs typeface="Titillium Light" charset="0"/>
              </a:rPr>
              <a:t>Konzept &amp; Wireframes</a:t>
            </a:r>
            <a:endParaRPr lang="en-US" sz="36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40" name="TextBox 11"/>
          <p:cNvSpPr txBox="1"/>
          <p:nvPr/>
        </p:nvSpPr>
        <p:spPr>
          <a:xfrm>
            <a:off x="10168933" y="1061372"/>
            <a:ext cx="1413464" cy="12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1000" spc="300" dirty="0">
                <a:latin typeface="Titillium" charset="0"/>
                <a:ea typeface="Titillium" charset="0"/>
                <a:cs typeface="Titillium" charset="0"/>
              </a:rPr>
              <a:t>WIREFRAME 2.0</a:t>
            </a:r>
            <a:endParaRPr lang="en-US" sz="10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652CC39-260D-4AFA-AB6C-7A822DF50C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81"/>
          <a:stretch/>
        </p:blipFill>
        <p:spPr>
          <a:xfrm rot="5400000">
            <a:off x="-2735965" y="2715341"/>
            <a:ext cx="6858002" cy="142731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54844E1-4958-4048-A895-44A4B045F5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1"/>
          <a:stretch/>
        </p:blipFill>
        <p:spPr>
          <a:xfrm>
            <a:off x="1495626" y="14513"/>
            <a:ext cx="10498063" cy="6841734"/>
          </a:xfrm>
          <a:prstGeom prst="rect">
            <a:avLst/>
          </a:prstGeom>
        </p:spPr>
      </p:pic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095264CF-F254-40FF-A165-999F9BB84D89}"/>
              </a:ext>
            </a:extLst>
          </p:cNvPr>
          <p:cNvCxnSpPr>
            <a:cxnSpLocks/>
          </p:cNvCxnSpPr>
          <p:nvPr/>
        </p:nvCxnSpPr>
        <p:spPr>
          <a:xfrm>
            <a:off x="4683125" y="2955925"/>
            <a:ext cx="0" cy="777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5727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03"/>
          <p:cNvSpPr/>
          <p:nvPr/>
        </p:nvSpPr>
        <p:spPr bwMode="auto">
          <a:xfrm>
            <a:off x="383458" y="501445"/>
            <a:ext cx="1332098" cy="54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5" name="Rechteck 104"/>
          <p:cNvSpPr/>
          <p:nvPr/>
        </p:nvSpPr>
        <p:spPr bwMode="auto">
          <a:xfrm>
            <a:off x="599607" y="5962563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652CC39-260D-4AFA-AB6C-7A822DF50C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81"/>
          <a:stretch/>
        </p:blipFill>
        <p:spPr>
          <a:xfrm rot="5400000">
            <a:off x="-2735965" y="2715341"/>
            <a:ext cx="6858002" cy="1427319"/>
          </a:xfrm>
          <a:prstGeom prst="rect">
            <a:avLst/>
          </a:prstGeom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A818C753-F2BA-40CD-9815-7CE184540DB3}"/>
              </a:ext>
            </a:extLst>
          </p:cNvPr>
          <p:cNvSpPr txBox="1"/>
          <p:nvPr/>
        </p:nvSpPr>
        <p:spPr>
          <a:xfrm>
            <a:off x="2102077" y="602706"/>
            <a:ext cx="632630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5400" dirty="0">
                <a:latin typeface="Titillium Light" charset="0"/>
                <a:ea typeface="Titillium Light" charset="0"/>
                <a:cs typeface="Titillium Light" charset="0"/>
              </a:rPr>
              <a:t>Konzept &amp; </a:t>
            </a:r>
            <a:r>
              <a:rPr lang="de-DE" sz="5400" dirty="0" err="1">
                <a:latin typeface="Titillium Light" charset="0"/>
                <a:ea typeface="Titillium Light" charset="0"/>
                <a:cs typeface="Titillium Light" charset="0"/>
              </a:rPr>
              <a:t>Wireframes</a:t>
            </a:r>
            <a:endParaRPr lang="en-US" sz="54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BC67DB7E-BF0A-4839-89F1-2516814B0FBD}"/>
              </a:ext>
            </a:extLst>
          </p:cNvPr>
          <p:cNvSpPr txBox="1"/>
          <p:nvPr/>
        </p:nvSpPr>
        <p:spPr>
          <a:xfrm>
            <a:off x="2093885" y="1360267"/>
            <a:ext cx="2994950" cy="2523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2000" spc="300" dirty="0">
                <a:latin typeface="Titillium" charset="0"/>
                <a:ea typeface="Titillium" charset="0"/>
                <a:cs typeface="Titillium" charset="0"/>
              </a:rPr>
              <a:t>Systemarchitektur</a:t>
            </a:r>
            <a:endParaRPr lang="en-US" sz="24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pic>
        <p:nvPicPr>
          <p:cNvPr id="4" name="Grafik 3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2C7F3412-BFC0-4FE3-A0A8-0592D6C716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6927" y="1705408"/>
            <a:ext cx="9197008" cy="5009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40430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13A3E269-D1CF-443D-8F41-35D69D7183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8" t="6684" r="1499" b="8011"/>
          <a:stretch/>
        </p:blipFill>
        <p:spPr>
          <a:xfrm>
            <a:off x="0" y="487017"/>
            <a:ext cx="12188214" cy="58839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98393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386</Words>
  <Application>Microsoft Office PowerPoint</Application>
  <PresentationFormat>Breitbild</PresentationFormat>
  <Paragraphs>123</Paragraphs>
  <Slides>26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8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26</vt:i4>
      </vt:variant>
    </vt:vector>
  </HeadingPairs>
  <TitlesOfParts>
    <vt:vector size="35" baseType="lpstr">
      <vt:lpstr>Arial</vt:lpstr>
      <vt:lpstr>Calibri</vt:lpstr>
      <vt:lpstr>Calibri Light</vt:lpstr>
      <vt:lpstr>Courier New</vt:lpstr>
      <vt:lpstr>Source Sans Pro</vt:lpstr>
      <vt:lpstr>Titillium</vt:lpstr>
      <vt:lpstr>Titillium Light</vt:lpstr>
      <vt:lpstr>Wingdings</vt:lpstr>
      <vt:lpstr>Office</vt:lpstr>
      <vt:lpstr>PowerPoint-Präsentation</vt:lpstr>
      <vt:lpstr>Gliederung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Lena</dc:creator>
  <cp:lastModifiedBy>LW16</cp:lastModifiedBy>
  <cp:revision>84</cp:revision>
  <dcterms:created xsi:type="dcterms:W3CDTF">2017-06-10T10:28:42Z</dcterms:created>
  <dcterms:modified xsi:type="dcterms:W3CDTF">2017-11-30T10:27:34Z</dcterms:modified>
</cp:coreProperties>
</file>